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50" r:id="rId3"/>
    <p:sldId id="270" r:id="rId4"/>
    <p:sldId id="297" r:id="rId5"/>
    <p:sldId id="272" r:id="rId6"/>
    <p:sldId id="271" r:id="rId7"/>
    <p:sldId id="273" r:id="rId8"/>
    <p:sldId id="286" r:id="rId9"/>
    <p:sldId id="320" r:id="rId10"/>
    <p:sldId id="323" r:id="rId11"/>
    <p:sldId id="335" r:id="rId12"/>
    <p:sldId id="336" r:id="rId13"/>
    <p:sldId id="337" r:id="rId14"/>
    <p:sldId id="351" r:id="rId15"/>
    <p:sldId id="338" r:id="rId16"/>
    <p:sldId id="352" r:id="rId17"/>
    <p:sldId id="339" r:id="rId18"/>
    <p:sldId id="355" r:id="rId19"/>
    <p:sldId id="354" r:id="rId20"/>
    <p:sldId id="340" r:id="rId21"/>
    <p:sldId id="341" r:id="rId22"/>
    <p:sldId id="344" r:id="rId23"/>
    <p:sldId id="345" r:id="rId24"/>
    <p:sldId id="348" r:id="rId25"/>
    <p:sldId id="346" r:id="rId26"/>
    <p:sldId id="347" r:id="rId27"/>
    <p:sldId id="342" r:id="rId28"/>
    <p:sldId id="343" r:id="rId29"/>
    <p:sldId id="324" r:id="rId30"/>
    <p:sldId id="357" r:id="rId31"/>
    <p:sldId id="358" r:id="rId32"/>
    <p:sldId id="359" r:id="rId33"/>
    <p:sldId id="360" r:id="rId34"/>
    <p:sldId id="361" r:id="rId35"/>
    <p:sldId id="362" r:id="rId36"/>
    <p:sldId id="363" r:id="rId37"/>
    <p:sldId id="261" r:id="rId38"/>
    <p:sldId id="328" r:id="rId39"/>
    <p:sldId id="330" r:id="rId40"/>
    <p:sldId id="329" r:id="rId41"/>
    <p:sldId id="35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31" d="100"/>
          <a:sy n="131" d="100"/>
        </p:scale>
        <p:origin x="-204"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7.wmf"/><Relationship Id="rId4"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544851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19E7BD-BA7F-4B81-A129-70E95F6DF237}"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390F24-4C39-4969-AF25-1239CA7FF3DE}"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A9B-9920-4234-AEB4-5607845725C0}"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EB4F7BD-B02C-4562-9C64-672E469C9760}" type="datetime1">
              <a:rPr lang="en-US" smtClean="0"/>
              <a:t>1/8/2012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4D7124-CB27-4A90-BE7A-D1E0ABDB04C5}" type="datetime1">
              <a:rPr lang="en-US" smtClean="0"/>
              <a:t>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5669D2-688D-4573-B135-CCF7B5BC920F}"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FFD320-1AEF-4D74-B2A0-E24E0249BEC1}" type="datetime1">
              <a:rPr lang="en-US" smtClean="0"/>
              <a:t>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BB15CDF8-705B-4637-AE33-67119B125F3D}" type="datetime1">
              <a:rPr lang="en-US" smtClean="0"/>
              <a:t>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B3399-1807-4B55-9AC1-576C7016240D}" type="datetime1">
              <a:rPr lang="en-US" smtClean="0"/>
              <a:t>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BB4BFE-5A26-46CE-87FE-B0B3FFEF3620}"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5422AA-CF2D-439D-80CB-DD01E7ACDE11}" type="datetime1">
              <a:rPr lang="en-US" smtClean="0"/>
              <a:t>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129FE10-ACD9-430D-B7E5-C58C92EFD52A}" type="datetime1">
              <a:rPr lang="en-US" smtClean="0"/>
              <a:t>1/8/2012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14.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0.wmf"/></Relationships>
</file>

<file path=ppt/slides/_rels/slide15.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wmf"/></Relationships>
</file>

<file path=ppt/slides/_rels/slide18.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wmf"/><Relationship Id="rId5" Type="http://schemas.openxmlformats.org/officeDocument/2006/relationships/oleObject" Target="../embeddings/oleObject13.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3.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5.png"/><Relationship Id="rId7" Type="http://schemas.openxmlformats.org/officeDocument/2006/relationships/image" Target="../media/image70.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37.png"/><Relationship Id="rId5" Type="http://schemas.openxmlformats.org/officeDocument/2006/relationships/image" Target="../media/image53.png"/><Relationship Id="rId10" Type="http://schemas.openxmlformats.org/officeDocument/2006/relationships/image" Target="../media/image36.png"/><Relationship Id="rId4" Type="http://schemas.openxmlformats.org/officeDocument/2006/relationships/image" Target="../media/image410.png"/><Relationship Id="rId9"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png"/><Relationship Id="rId7"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a:t>
            </a:r>
            <a:r>
              <a:rPr lang="en-US" sz="2000" dirty="0" smtClean="0">
                <a:solidFill>
                  <a:prstClr val="black">
                    <a:tint val="75000"/>
                  </a:prstClr>
                </a:solidFill>
                <a:cs typeface="Times New Roman" pitchFamily="18" charset="0"/>
              </a:rPr>
              <a:t>6: Volt-VAR optimization</a:t>
            </a:r>
            <a:endParaRPr lang="en-US" sz="2000" dirty="0">
              <a:solidFill>
                <a:prstClr val="black">
                  <a:tint val="75000"/>
                </a:prstClr>
              </a:solidFill>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21"/>
    </mc:Choice>
    <mc:Fallback>
      <p:transition spd="slow" advTm="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 </a:t>
            </a:r>
            <a:r>
              <a:rPr lang="en-US" dirty="0" smtClean="0"/>
              <a:t>Cont</a:t>
            </a:r>
            <a:r>
              <a:rPr lang="en-US" dirty="0" smtClean="0"/>
              <a:t>.</a:t>
            </a:r>
            <a:endParaRPr lang="en-US" dirty="0"/>
          </a:p>
        </p:txBody>
      </p:sp>
      <p:sp>
        <p:nvSpPr>
          <p:cNvPr id="3" name="Content Placeholder 2"/>
          <p:cNvSpPr>
            <a:spLocks noGrp="1"/>
          </p:cNvSpPr>
          <p:nvPr>
            <p:ph idx="1"/>
          </p:nvPr>
        </p:nvSpPr>
        <p:spPr/>
        <p:txBody>
          <a:bodyPr>
            <a:noAutofit/>
          </a:bodyPr>
          <a:lstStyle/>
          <a:p>
            <a:r>
              <a:rPr lang="en-US" sz="2000" dirty="0" smtClean="0"/>
              <a:t>There are numerous Volt-VAR optimization options commercially available:</a:t>
            </a:r>
          </a:p>
          <a:p>
            <a:pPr lvl="1"/>
            <a:r>
              <a:rPr lang="en-US" sz="1800" dirty="0" smtClean="0"/>
              <a:t>General Electric: Coordinated Volt-VAR Control</a:t>
            </a:r>
          </a:p>
          <a:p>
            <a:pPr lvl="1"/>
            <a:r>
              <a:rPr lang="en-US" sz="1800" dirty="0" smtClean="0"/>
              <a:t>Cooper: Integrated Volt VAR Control</a:t>
            </a:r>
          </a:p>
          <a:p>
            <a:pPr lvl="1"/>
            <a:r>
              <a:rPr lang="en-US" sz="1800" dirty="0" smtClean="0"/>
              <a:t>ABB: Volt VAR Optimization</a:t>
            </a:r>
          </a:p>
          <a:p>
            <a:pPr lvl="1"/>
            <a:r>
              <a:rPr lang="en-US" sz="1800" dirty="0" smtClean="0"/>
              <a:t>PCS UtiliData: AdaptiVolt</a:t>
            </a:r>
          </a:p>
          <a:p>
            <a:pPr lvl="1"/>
            <a:endParaRPr lang="en-US" dirty="0" smtClean="0"/>
          </a:p>
          <a:p>
            <a:r>
              <a:rPr lang="en-US" sz="2000" dirty="0" smtClean="0"/>
              <a:t>The capabilities and cost of these commercially available products varies.</a:t>
            </a:r>
          </a:p>
          <a:p>
            <a:pPr lvl="1"/>
            <a:endParaRPr lang="en-US" dirty="0" smtClean="0"/>
          </a:p>
          <a:p>
            <a:r>
              <a:rPr lang="en-US" sz="2000" dirty="0" smtClean="0"/>
              <a:t>There are also numerous academic papers on the topic.  We will examine the following method:</a:t>
            </a:r>
          </a:p>
          <a:p>
            <a:pPr lvl="1">
              <a:buNone/>
            </a:pPr>
            <a:r>
              <a:rPr lang="en-US" dirty="0" smtClean="0"/>
              <a:t>   “V. </a:t>
            </a:r>
            <a:r>
              <a:rPr lang="en-US" dirty="0" err="1" smtClean="0"/>
              <a:t>Borozan</a:t>
            </a:r>
            <a:r>
              <a:rPr lang="en-US" dirty="0" smtClean="0"/>
              <a:t>, M. </a:t>
            </a:r>
            <a:r>
              <a:rPr lang="en-US" dirty="0" err="1" smtClean="0"/>
              <a:t>Baran</a:t>
            </a:r>
            <a:r>
              <a:rPr lang="en-US" dirty="0" smtClean="0"/>
              <a:t>, and D. </a:t>
            </a:r>
            <a:r>
              <a:rPr lang="en-US" dirty="0" err="1" smtClean="0"/>
              <a:t>Novosel</a:t>
            </a:r>
            <a:r>
              <a:rPr lang="en-US" dirty="0" smtClean="0"/>
              <a:t>, “Integrated Volt/VAR Control in Distribution Systems”, </a:t>
            </a:r>
            <a:r>
              <a:rPr lang="en-US" i="1" dirty="0" smtClean="0"/>
              <a:t>IEEE PES Winter Meeting</a:t>
            </a:r>
            <a:r>
              <a:rPr lang="en-US" dirty="0" smtClean="0"/>
              <a:t>, 2001.”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3803"/>
    </mc:Choice>
    <mc:Fallback>
      <p:transition spd="slow" advTm="423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Borozan, Baran, and Novosel Implementation</a:t>
            </a:r>
          </a:p>
        </p:txBody>
      </p:sp>
      <p:sp>
        <p:nvSpPr>
          <p:cNvPr id="3" name="Content Placeholder 2"/>
          <p:cNvSpPr>
            <a:spLocks noGrp="1"/>
          </p:cNvSpPr>
          <p:nvPr>
            <p:ph idx="1"/>
          </p:nvPr>
        </p:nvSpPr>
        <p:spPr/>
        <p:txBody>
          <a:bodyPr>
            <a:normAutofit/>
          </a:bodyPr>
          <a:lstStyle/>
          <a:p>
            <a:r>
              <a:rPr lang="en-US" dirty="0" smtClean="0"/>
              <a:t>Simple control scheme</a:t>
            </a:r>
          </a:p>
          <a:p>
            <a:r>
              <a:rPr lang="en-US" dirty="0" smtClean="0"/>
              <a:t>Works for radial feeders</a:t>
            </a:r>
          </a:p>
          <a:p>
            <a:pPr lvl="1"/>
            <a:r>
              <a:rPr lang="en-US" dirty="0" smtClean="0"/>
              <a:t>No “cross branch” optimization – each “regulator branch” handled independently</a:t>
            </a:r>
          </a:p>
          <a:p>
            <a:pPr lvl="1"/>
            <a:r>
              <a:rPr lang="en-US" dirty="0" smtClean="0"/>
              <a:t>No downstream coordination – branches with multiple regulators may have voltage violations while things move</a:t>
            </a:r>
          </a:p>
          <a:p>
            <a:pPr lvl="1"/>
            <a:r>
              <a:rPr lang="en-US" dirty="0" smtClean="0"/>
              <a:t>Assumes no reverse energy power flow</a:t>
            </a:r>
          </a:p>
          <a:p>
            <a:r>
              <a:rPr lang="en-US" dirty="0" smtClean="0"/>
              <a:t>Two-stage process</a:t>
            </a:r>
          </a:p>
          <a:p>
            <a:pPr lvl="1"/>
            <a:r>
              <a:rPr lang="en-US" dirty="0" smtClean="0"/>
              <a:t>Primary goal: optimize voltage – move the voltage to a desired set point</a:t>
            </a:r>
          </a:p>
          <a:p>
            <a:pPr lvl="1"/>
            <a:r>
              <a:rPr lang="en-US" dirty="0" smtClean="0"/>
              <a:t>Secondary goal: optimize reactive power – switch capacitors to maintain power factor</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21393320"/>
      </p:ext>
    </p:extLst>
  </p:cSld>
  <p:clrMapOvr>
    <a:masterClrMapping/>
  </p:clrMapOvr>
  <mc:AlternateContent xmlns:mc="http://schemas.openxmlformats.org/markup-compatibility/2006">
    <mc:Choice xmlns:p14="http://schemas.microsoft.com/office/powerpoint/2010/main" Requires="p14">
      <p:transition spd="slow" p14:dur="2000" advTm="169765"/>
    </mc:Choice>
    <mc:Fallback>
      <p:transition spd="slow" advTm="169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Borozan, Baran, and Novosel </a:t>
            </a:r>
            <a:r>
              <a:rPr lang="en-US" dirty="0" smtClean="0"/>
              <a:t>Implementation Cont.</a:t>
            </a:r>
            <a:endParaRPr lang="en-US" dirty="0"/>
          </a:p>
        </p:txBody>
      </p:sp>
      <p:sp>
        <p:nvSpPr>
          <p:cNvPr id="3" name="Content Placeholder 2"/>
          <p:cNvSpPr>
            <a:spLocks noGrp="1"/>
          </p:cNvSpPr>
          <p:nvPr>
            <p:ph idx="1"/>
          </p:nvPr>
        </p:nvSpPr>
        <p:spPr/>
        <p:txBody>
          <a:bodyPr>
            <a:normAutofit/>
          </a:bodyPr>
          <a:lstStyle/>
          <a:p>
            <a:r>
              <a:rPr lang="en-US" dirty="0" smtClean="0"/>
              <a:t>Stage 1: Voltage Optimization Objectives</a:t>
            </a:r>
          </a:p>
          <a:p>
            <a:pPr marL="971550" lvl="1" indent="-514350">
              <a:buFont typeface="+mj-lt"/>
              <a:buAutoNum type="arabicPeriod"/>
            </a:pPr>
            <a:r>
              <a:rPr lang="en-US" dirty="0" smtClean="0"/>
              <a:t>Determine the minimum voltage</a:t>
            </a:r>
          </a:p>
          <a:p>
            <a:pPr marL="971550" lvl="1" indent="-514350">
              <a:buFont typeface="+mj-lt"/>
              <a:buAutoNum type="arabicPeriod"/>
            </a:pPr>
            <a:r>
              <a:rPr lang="en-US" dirty="0" smtClean="0"/>
              <a:t>Determine “state of the system”</a:t>
            </a:r>
          </a:p>
          <a:p>
            <a:pPr marL="971550" lvl="1" indent="-514350">
              <a:buFont typeface="+mj-lt"/>
              <a:buAutoNum type="arabicPeriod"/>
            </a:pPr>
            <a:r>
              <a:rPr lang="en-US" dirty="0" smtClean="0"/>
              <a:t>Command regulators</a:t>
            </a:r>
          </a:p>
          <a:p>
            <a:endParaRPr lang="en-US" dirty="0" smtClean="0"/>
          </a:p>
          <a:p>
            <a:r>
              <a:rPr lang="en-US" dirty="0" smtClean="0"/>
              <a:t>Stage 2: Reactive Power Optimization Objectives</a:t>
            </a:r>
            <a:endParaRPr lang="en-US" dirty="0"/>
          </a:p>
          <a:p>
            <a:pPr marL="971550" lvl="1" indent="-514350">
              <a:buFont typeface="+mj-lt"/>
              <a:buAutoNum type="arabicPeriod"/>
            </a:pPr>
            <a:r>
              <a:rPr lang="en-US" dirty="0" smtClean="0"/>
              <a:t>Determine reactive power value</a:t>
            </a:r>
          </a:p>
          <a:p>
            <a:pPr marL="971550" lvl="1" indent="-514350">
              <a:buFont typeface="+mj-lt"/>
              <a:buAutoNum type="arabicPeriod"/>
            </a:pPr>
            <a:r>
              <a:rPr lang="en-US" dirty="0" smtClean="0"/>
              <a:t>Find next capacitor to </a:t>
            </a:r>
            <a:r>
              <a:rPr lang="en-US" dirty="0" smtClean="0"/>
              <a:t>switch</a:t>
            </a:r>
          </a:p>
          <a:p>
            <a:pPr marL="971550" lvl="1" indent="-514350">
              <a:buFont typeface="+mj-lt"/>
              <a:buAutoNum type="arabicPeriod"/>
            </a:pPr>
            <a:r>
              <a:rPr lang="en-US" dirty="0" smtClean="0"/>
              <a:t>Command capacitors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3121065"/>
      </p:ext>
    </p:extLst>
  </p:cSld>
  <p:clrMapOvr>
    <a:masterClrMapping/>
  </p:clrMapOvr>
  <mc:AlternateContent xmlns:mc="http://schemas.openxmlformats.org/markup-compatibility/2006">
    <mc:Choice xmlns:p14="http://schemas.microsoft.com/office/powerpoint/2010/main" Requires="p14">
      <p:transition spd="slow" p14:dur="2000" advTm="195821"/>
    </mc:Choice>
    <mc:Fallback>
      <p:transition spd="slow" advTm="195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VVO-Regulators – Voltage Optimization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Determine </a:t>
            </a:r>
            <a:r>
              <a:rPr lang="en-US" i="1" dirty="0" smtClean="0"/>
              <a:t>minimum voltage</a:t>
            </a:r>
            <a:r>
              <a:rPr lang="en-US" dirty="0" smtClean="0"/>
              <a:t> in measurements and </a:t>
            </a:r>
            <a:r>
              <a:rPr lang="en-US" i="1" dirty="0" smtClean="0"/>
              <a:t>regulator load-side voltage</a:t>
            </a:r>
          </a:p>
          <a:p>
            <a:pPr marL="400050" lvl="1" indent="0">
              <a:buNone/>
            </a:pPr>
            <a:r>
              <a:rPr lang="en-US" i="1" dirty="0" smtClean="0"/>
              <a:t>	minimum voltage</a:t>
            </a:r>
            <a:r>
              <a:rPr lang="en-US" dirty="0" smtClean="0"/>
              <a:t> (</a:t>
            </a:r>
            <a:r>
              <a:rPr lang="en-US" i="1" dirty="0" err="1" smtClean="0"/>
              <a:t>V</a:t>
            </a:r>
            <a:r>
              <a:rPr lang="en-US" i="1" baseline="-25000" dirty="0" err="1" smtClean="0"/>
              <a:t>min</a:t>
            </a:r>
            <a:r>
              <a:rPr lang="en-US" dirty="0" smtClean="0"/>
              <a:t>) is the lowest voltage measured associated 	with that regulator.  It could be the load side of the regulator 	(</a:t>
            </a:r>
            <a:r>
              <a:rPr lang="en-US" i="1" dirty="0" smtClean="0"/>
              <a:t>regulator load-side voltage </a:t>
            </a:r>
            <a:r>
              <a:rPr lang="en-US" dirty="0" smtClean="0"/>
              <a:t>(</a:t>
            </a:r>
            <a:r>
              <a:rPr lang="en-US" i="1" dirty="0" err="1" smtClean="0"/>
              <a:t>V</a:t>
            </a:r>
            <a:r>
              <a:rPr lang="en-US" i="1" baseline="-25000" dirty="0" err="1" smtClean="0"/>
              <a:t>reg_load</a:t>
            </a:r>
            <a:r>
              <a:rPr lang="en-US" dirty="0" smtClean="0"/>
              <a:t>)) or an end-of-line measurement 	(</a:t>
            </a:r>
            <a:r>
              <a:rPr lang="en-US" i="1" dirty="0" smtClean="0"/>
              <a:t>V</a:t>
            </a:r>
            <a:r>
              <a:rPr lang="en-US" i="1" baseline="-25000" dirty="0" smtClean="0"/>
              <a:t>EOL</a:t>
            </a:r>
            <a:r>
              <a:rPr lang="en-US" dirty="0" smtClean="0"/>
              <a:t>).</a:t>
            </a:r>
            <a:endParaRPr lang="en-US" i="1" dirty="0" smtClean="0"/>
          </a:p>
          <a:p>
            <a:pPr marL="514350" indent="-514350">
              <a:buFont typeface="+mj-lt"/>
              <a:buAutoNum type="arabicPeriod"/>
            </a:pPr>
            <a:r>
              <a:rPr lang="en-US" dirty="0" smtClean="0"/>
              <a:t>Compute </a:t>
            </a:r>
            <a:r>
              <a:rPr lang="en-US" i="1" dirty="0" smtClean="0"/>
              <a:t>voltage drop </a:t>
            </a:r>
            <a:r>
              <a:rPr lang="en-US" dirty="0" smtClean="0"/>
              <a:t>(</a:t>
            </a:r>
            <a:r>
              <a:rPr lang="en-US" i="1" dirty="0" err="1" smtClean="0"/>
              <a:t>V</a:t>
            </a:r>
            <a:r>
              <a:rPr lang="en-US" i="1" baseline="-25000" dirty="0" err="1" smtClean="0"/>
              <a:t>drop</a:t>
            </a:r>
            <a:r>
              <a:rPr lang="en-US" dirty="0" smtClean="0"/>
              <a:t>) between regulator and </a:t>
            </a:r>
            <a:r>
              <a:rPr lang="en-US" i="1" dirty="0" smtClean="0"/>
              <a:t>minimum voltage</a:t>
            </a:r>
          </a:p>
          <a:p>
            <a:pPr marL="514350" indent="-514350">
              <a:buFont typeface="+mj-lt"/>
              <a:buAutoNum type="arabicPeriod"/>
            </a:pPr>
            <a:endParaRPr lang="en-US" i="1" dirty="0" smtClean="0"/>
          </a:p>
          <a:p>
            <a:pPr marL="514350" indent="-514350">
              <a:buFont typeface="+mj-lt"/>
              <a:buAutoNum type="arabicPeriod"/>
            </a:pPr>
            <a:r>
              <a:rPr lang="en-US" dirty="0" smtClean="0"/>
              <a:t>Apply </a:t>
            </a:r>
            <a:r>
              <a:rPr lang="en-US" i="1" dirty="0" smtClean="0"/>
              <a:t>voltage drop</a:t>
            </a:r>
            <a:r>
              <a:rPr lang="en-US" dirty="0" smtClean="0"/>
              <a:t> to </a:t>
            </a:r>
            <a:r>
              <a:rPr lang="en-US" i="1" dirty="0" smtClean="0"/>
              <a:t>desired voltage </a:t>
            </a:r>
            <a:r>
              <a:rPr lang="en-US" dirty="0" smtClean="0"/>
              <a:t>(</a:t>
            </a:r>
            <a:r>
              <a:rPr lang="en-US" i="1" dirty="0" err="1" smtClean="0"/>
              <a:t>V</a:t>
            </a:r>
            <a:r>
              <a:rPr lang="en-US" i="1" baseline="-25000" dirty="0" err="1" smtClean="0"/>
              <a:t>des</a:t>
            </a:r>
            <a:r>
              <a:rPr lang="en-US" dirty="0" smtClean="0"/>
              <a:t>) to obtain </a:t>
            </a:r>
            <a:r>
              <a:rPr lang="en-US" i="1" dirty="0" smtClean="0"/>
              <a:t>corrected desired voltage </a:t>
            </a:r>
            <a:r>
              <a:rPr lang="en-US" dirty="0" smtClean="0"/>
              <a:t>(</a:t>
            </a:r>
            <a:r>
              <a:rPr lang="en-US" i="1" dirty="0" err="1" smtClean="0"/>
              <a:t>V</a:t>
            </a:r>
            <a:r>
              <a:rPr lang="en-US" i="1" baseline="-25000" dirty="0" err="1" smtClean="0"/>
              <a:t>corr_des</a:t>
            </a:r>
            <a:r>
              <a:rPr lang="en-US" dirty="0" smtClean="0"/>
              <a:t>)</a:t>
            </a:r>
            <a:endParaRPr lang="en-US" dirty="0"/>
          </a:p>
          <a:p>
            <a:pPr marL="514350" indent="-514350">
              <a:buFont typeface="+mj-lt"/>
              <a:buAutoNum type="arabicPeriod"/>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172306981"/>
              </p:ext>
            </p:extLst>
          </p:nvPr>
        </p:nvGraphicFramePr>
        <p:xfrm>
          <a:off x="1066800" y="4459224"/>
          <a:ext cx="2598821" cy="493776"/>
        </p:xfrm>
        <a:graphic>
          <a:graphicData uri="http://schemas.openxmlformats.org/presentationml/2006/ole">
            <mc:AlternateContent xmlns:mc="http://schemas.openxmlformats.org/markup-compatibility/2006">
              <mc:Choice xmlns:v="urn:schemas-microsoft-com:vml" Requires="v">
                <p:oleObj spid="_x0000_s1073" name="Equation" r:id="rId3" imgW="1269720" imgH="241200" progId="Equation.3">
                  <p:embed/>
                </p:oleObj>
              </mc:Choice>
              <mc:Fallback>
                <p:oleObj name="Equation" r:id="rId3" imgW="1269720" imgH="241200" progId="Equation.3">
                  <p:embed/>
                  <p:pic>
                    <p:nvPicPr>
                      <p:cNvPr id="0" name=""/>
                      <p:cNvPicPr/>
                      <p:nvPr/>
                    </p:nvPicPr>
                    <p:blipFill>
                      <a:blip r:embed="rId4"/>
                      <a:stretch>
                        <a:fillRect/>
                      </a:stretch>
                    </p:blipFill>
                    <p:spPr>
                      <a:xfrm>
                        <a:off x="1066800" y="4459224"/>
                        <a:ext cx="2598821" cy="493776"/>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43908936"/>
              </p:ext>
            </p:extLst>
          </p:nvPr>
        </p:nvGraphicFramePr>
        <p:xfrm>
          <a:off x="1066800" y="5753940"/>
          <a:ext cx="2551266" cy="494460"/>
        </p:xfrm>
        <a:graphic>
          <a:graphicData uri="http://schemas.openxmlformats.org/presentationml/2006/ole">
            <mc:AlternateContent xmlns:mc="http://schemas.openxmlformats.org/markup-compatibility/2006">
              <mc:Choice xmlns:v="urn:schemas-microsoft-com:vml" Requires="v">
                <p:oleObj spid="_x0000_s1074" name="Equation" r:id="rId5" imgW="1244520" imgH="241200" progId="Equation.3">
                  <p:embed/>
                </p:oleObj>
              </mc:Choice>
              <mc:Fallback>
                <p:oleObj name="Equation" r:id="rId5" imgW="1244520" imgH="241200" progId="Equation.3">
                  <p:embed/>
                  <p:pic>
                    <p:nvPicPr>
                      <p:cNvPr id="0" name=""/>
                      <p:cNvPicPr/>
                      <p:nvPr/>
                    </p:nvPicPr>
                    <p:blipFill>
                      <a:blip r:embed="rId6"/>
                      <a:stretch>
                        <a:fillRect/>
                      </a:stretch>
                    </p:blipFill>
                    <p:spPr>
                      <a:xfrm>
                        <a:off x="1066800" y="5753940"/>
                        <a:ext cx="2551266" cy="494460"/>
                      </a:xfrm>
                      <a:prstGeom prst="rect">
                        <a:avLst/>
                      </a:prstGeom>
                    </p:spPr>
                  </p:pic>
                </p:oleObj>
              </mc:Fallback>
            </mc:AlternateContent>
          </a:graphicData>
        </a:graphic>
      </p:graphicFrame>
    </p:spTree>
    <p:extLst>
      <p:ext uri="{BB962C8B-B14F-4D97-AF65-F5344CB8AC3E}">
        <p14:creationId xmlns:p14="http://schemas.microsoft.com/office/powerpoint/2010/main" val="33936167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VVO-Regulators – Voltage Optimization</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startAt="4"/>
            </a:pPr>
            <a:r>
              <a:rPr lang="en-US" dirty="0" smtClean="0"/>
              <a:t>Ensure </a:t>
            </a:r>
            <a:r>
              <a:rPr lang="en-US" i="1" dirty="0" smtClean="0"/>
              <a:t>corrected desired voltage</a:t>
            </a:r>
            <a:r>
              <a:rPr lang="en-US" dirty="0" smtClean="0"/>
              <a:t> does not exceed the minimum or maximum ratings of the system (</a:t>
            </a:r>
            <a:r>
              <a:rPr lang="en-US" i="1" dirty="0" err="1" smtClean="0"/>
              <a:t>V</a:t>
            </a:r>
            <a:r>
              <a:rPr lang="en-US" i="1" baseline="-25000" dirty="0" err="1" smtClean="0"/>
              <a:t>sys_min</a:t>
            </a:r>
            <a:r>
              <a:rPr lang="en-US" dirty="0" smtClean="0"/>
              <a:t> or </a:t>
            </a:r>
            <a:r>
              <a:rPr lang="en-US" i="1" dirty="0" err="1" smtClean="0"/>
              <a:t>V</a:t>
            </a:r>
            <a:r>
              <a:rPr lang="en-US" i="1" baseline="-25000" dirty="0" err="1" smtClean="0"/>
              <a:t>sys_max</a:t>
            </a:r>
            <a:r>
              <a:rPr lang="en-US" dirty="0" smtClean="0"/>
              <a:t>)</a:t>
            </a:r>
          </a:p>
          <a:p>
            <a:pPr marL="514350" indent="-514350">
              <a:buFont typeface="+mj-lt"/>
              <a:buAutoNum type="arabicPeriod" startAt="4"/>
            </a:pPr>
            <a:endParaRPr lang="en-US" dirty="0" smtClean="0"/>
          </a:p>
          <a:p>
            <a:pPr marL="514350" indent="-514350">
              <a:buFont typeface="+mj-lt"/>
              <a:buAutoNum type="arabicPeriod" startAt="5"/>
            </a:pPr>
            <a:r>
              <a:rPr lang="en-US" dirty="0"/>
              <a:t>Determine if in high-loading or low-loading </a:t>
            </a:r>
            <a:r>
              <a:rPr lang="en-US" i="1" dirty="0" err="1"/>
              <a:t>deadband</a:t>
            </a:r>
            <a:r>
              <a:rPr lang="en-US" dirty="0"/>
              <a:t> </a:t>
            </a:r>
            <a:r>
              <a:rPr lang="en-US" dirty="0" smtClean="0"/>
              <a:t>(</a:t>
            </a:r>
            <a:r>
              <a:rPr lang="en-US" i="1" dirty="0" err="1" smtClean="0"/>
              <a:t>V</a:t>
            </a:r>
            <a:r>
              <a:rPr lang="en-US" i="1" baseline="-25000" dirty="0" err="1" smtClean="0"/>
              <a:t>deadband</a:t>
            </a:r>
            <a:r>
              <a:rPr lang="en-US" dirty="0" smtClean="0"/>
              <a:t>) conditions </a:t>
            </a:r>
            <a:r>
              <a:rPr lang="en-US" dirty="0"/>
              <a:t>by examining </a:t>
            </a:r>
            <a:r>
              <a:rPr lang="en-US" i="1" dirty="0"/>
              <a:t>voltage </a:t>
            </a:r>
            <a:r>
              <a:rPr lang="en-US" i="1" dirty="0" smtClean="0"/>
              <a:t>drop</a:t>
            </a:r>
          </a:p>
          <a:p>
            <a:pPr marL="400050" lvl="1" indent="0">
              <a:buNone/>
            </a:pPr>
            <a:r>
              <a:rPr lang="en-US" dirty="0" smtClean="0"/>
              <a:t>	Tap-changing conditions can be determined based on a high or low 	load voltage drop condition</a:t>
            </a:r>
          </a:p>
          <a:p>
            <a:pPr marL="400050" lvl="1" indent="0">
              <a:buNone/>
            </a:pPr>
            <a:r>
              <a:rPr lang="en-US" dirty="0"/>
              <a:t>	</a:t>
            </a:r>
            <a:r>
              <a:rPr lang="en-US" dirty="0" smtClean="0"/>
              <a:t>Under high loading, the voltage may want to be constrained more</a:t>
            </a:r>
          </a:p>
          <a:p>
            <a:pPr marL="400050" lvl="1" indent="0">
              <a:buNone/>
            </a:pPr>
            <a:r>
              <a:rPr lang="en-US" dirty="0"/>
              <a:t>	</a:t>
            </a:r>
            <a:r>
              <a:rPr lang="en-US" dirty="0" smtClean="0"/>
              <a:t>e.g., a high loading condition may have:</a:t>
            </a:r>
          </a:p>
          <a:p>
            <a:pPr marL="400050" lvl="1" indent="0">
              <a:buNone/>
            </a:pPr>
            <a:r>
              <a:rPr lang="en-US" dirty="0"/>
              <a:t>	</a:t>
            </a:r>
            <a:r>
              <a:rPr lang="en-US" dirty="0" smtClean="0"/>
              <a:t>        a low loading may have:</a:t>
            </a:r>
          </a:p>
          <a:p>
            <a:pPr marL="400050" lvl="1" indent="0">
              <a:buNone/>
            </a:pPr>
            <a:r>
              <a:rPr lang="en-US" dirty="0" smtClean="0"/>
              <a:t>	</a:t>
            </a:r>
            <a:r>
              <a:rPr lang="en-US" i="1" dirty="0" err="1" smtClean="0"/>
              <a:t>V</a:t>
            </a:r>
            <a:r>
              <a:rPr lang="en-US" i="1" baseline="-25000" dirty="0" err="1" smtClean="0"/>
              <a:t>tap</a:t>
            </a:r>
            <a:r>
              <a:rPr lang="en-US" dirty="0" smtClean="0"/>
              <a:t> is the ideal voltage change associated with a tap change on the 	regulator</a:t>
            </a: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563724450"/>
              </p:ext>
            </p:extLst>
          </p:nvPr>
        </p:nvGraphicFramePr>
        <p:xfrm>
          <a:off x="1069848" y="2667000"/>
          <a:ext cx="3306240" cy="494460"/>
        </p:xfrm>
        <a:graphic>
          <a:graphicData uri="http://schemas.openxmlformats.org/presentationml/2006/ole">
            <mc:AlternateContent xmlns:mc="http://schemas.openxmlformats.org/markup-compatibility/2006">
              <mc:Choice xmlns:v="urn:schemas-microsoft-com:vml" Requires="v">
                <p:oleObj spid="_x0000_s2121" name="Equation" r:id="rId3" imgW="1612800" imgH="241200" progId="Equation.3">
                  <p:embed/>
                </p:oleObj>
              </mc:Choice>
              <mc:Fallback>
                <p:oleObj name="Equation" r:id="rId3" imgW="1612800" imgH="241200" progId="Equation.3">
                  <p:embed/>
                  <p:pic>
                    <p:nvPicPr>
                      <p:cNvPr id="0" name=""/>
                      <p:cNvPicPr/>
                      <p:nvPr/>
                    </p:nvPicPr>
                    <p:blipFill>
                      <a:blip r:embed="rId4"/>
                      <a:stretch>
                        <a:fillRect/>
                      </a:stretch>
                    </p:blipFill>
                    <p:spPr>
                      <a:xfrm>
                        <a:off x="1069848" y="2667000"/>
                        <a:ext cx="3306240" cy="49446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657418474"/>
              </p:ext>
            </p:extLst>
          </p:nvPr>
        </p:nvGraphicFramePr>
        <p:xfrm>
          <a:off x="5538654" y="4724400"/>
          <a:ext cx="1822450" cy="403225"/>
        </p:xfrm>
        <a:graphic>
          <a:graphicData uri="http://schemas.openxmlformats.org/presentationml/2006/ole">
            <mc:AlternateContent xmlns:mc="http://schemas.openxmlformats.org/markup-compatibility/2006">
              <mc:Choice xmlns:v="urn:schemas-microsoft-com:vml" Requires="v">
                <p:oleObj spid="_x0000_s2122" name="Equation" r:id="rId5" imgW="1091880" imgH="241200" progId="Equation.3">
                  <p:embed/>
                </p:oleObj>
              </mc:Choice>
              <mc:Fallback>
                <p:oleObj name="Equation" r:id="rId5" imgW="1091880" imgH="241200" progId="Equation.3">
                  <p:embed/>
                  <p:pic>
                    <p:nvPicPr>
                      <p:cNvPr id="0" name=""/>
                      <p:cNvPicPr/>
                      <p:nvPr/>
                    </p:nvPicPr>
                    <p:blipFill>
                      <a:blip r:embed="rId6"/>
                      <a:stretch>
                        <a:fillRect/>
                      </a:stretch>
                    </p:blipFill>
                    <p:spPr>
                      <a:xfrm>
                        <a:off x="5538654" y="4724400"/>
                        <a:ext cx="1822450" cy="4032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46580045"/>
              </p:ext>
            </p:extLst>
          </p:nvPr>
        </p:nvGraphicFramePr>
        <p:xfrm>
          <a:off x="4468813" y="5064125"/>
          <a:ext cx="1820862" cy="401638"/>
        </p:xfrm>
        <a:graphic>
          <a:graphicData uri="http://schemas.openxmlformats.org/presentationml/2006/ole">
            <mc:AlternateContent xmlns:mc="http://schemas.openxmlformats.org/markup-compatibility/2006">
              <mc:Choice xmlns:v="urn:schemas-microsoft-com:vml" Requires="v">
                <p:oleObj spid="_x0000_s2123" name="Equation" r:id="rId7" imgW="1091880" imgH="241200" progId="Equation.3">
                  <p:embed/>
                </p:oleObj>
              </mc:Choice>
              <mc:Fallback>
                <p:oleObj name="Equation" r:id="rId7" imgW="1091880" imgH="241200" progId="Equation.3">
                  <p:embed/>
                  <p:pic>
                    <p:nvPicPr>
                      <p:cNvPr id="0" name="Object 5"/>
                      <p:cNvPicPr>
                        <a:picLocks noChangeAspect="1" noChangeArrowheads="1"/>
                      </p:cNvPicPr>
                      <p:nvPr/>
                    </p:nvPicPr>
                    <p:blipFill>
                      <a:blip r:embed="rId8"/>
                      <a:srcRect/>
                      <a:stretch>
                        <a:fillRect/>
                      </a:stretch>
                    </p:blipFill>
                    <p:spPr bwMode="auto">
                      <a:xfrm>
                        <a:off x="4468813" y="5064125"/>
                        <a:ext cx="18208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20186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VVO-Regulators – Voltage Optimization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6"/>
            </a:pPr>
            <a:r>
              <a:rPr lang="en-US" dirty="0" smtClean="0"/>
              <a:t>Determine if </a:t>
            </a:r>
            <a:r>
              <a:rPr lang="en-US" i="1" dirty="0" smtClean="0"/>
              <a:t>corrected desired voltage</a:t>
            </a:r>
            <a:r>
              <a:rPr lang="en-US" dirty="0" smtClean="0"/>
              <a:t> is outside the </a:t>
            </a:r>
            <a:r>
              <a:rPr lang="en-US" i="1" dirty="0" err="1" smtClean="0"/>
              <a:t>deadband</a:t>
            </a:r>
            <a:r>
              <a:rPr lang="en-US" dirty="0" smtClean="0"/>
              <a:t> of </a:t>
            </a:r>
            <a:r>
              <a:rPr lang="en-US" i="1" dirty="0" smtClean="0"/>
              <a:t>current set voltage </a:t>
            </a:r>
            <a:r>
              <a:rPr lang="en-US" dirty="0" smtClean="0"/>
              <a:t>(</a:t>
            </a:r>
            <a:r>
              <a:rPr lang="en-US" i="1" dirty="0" err="1" smtClean="0"/>
              <a:t>V</a:t>
            </a:r>
            <a:r>
              <a:rPr lang="en-US" i="1" baseline="-25000" dirty="0" err="1" smtClean="0"/>
              <a:t>curr_set</a:t>
            </a:r>
            <a:r>
              <a:rPr lang="en-US" dirty="0" smtClean="0"/>
              <a:t>)</a:t>
            </a:r>
          </a:p>
          <a:p>
            <a:pPr marL="514350" indent="-514350">
              <a:buFont typeface="+mj-lt"/>
              <a:buAutoNum type="arabicPeriod" startAt="6"/>
            </a:pPr>
            <a:endParaRPr lang="en-US" dirty="0" smtClean="0"/>
          </a:p>
          <a:p>
            <a:pPr marL="514350" indent="-514350">
              <a:buFont typeface="+mj-lt"/>
              <a:buAutoNum type="arabicPeriod" startAt="6"/>
            </a:pPr>
            <a:endParaRPr lang="en-US" dirty="0" smtClean="0"/>
          </a:p>
          <a:p>
            <a:pPr marL="514350" indent="-514350">
              <a:buFont typeface="+mj-lt"/>
              <a:buAutoNum type="arabicPeriod" startAt="6"/>
            </a:pPr>
            <a:r>
              <a:rPr lang="en-US" dirty="0" smtClean="0"/>
              <a:t>If tap change, ensure the estimated </a:t>
            </a:r>
            <a:r>
              <a:rPr lang="en-US" i="1" dirty="0" smtClean="0"/>
              <a:t>new voltage</a:t>
            </a:r>
            <a:r>
              <a:rPr lang="en-US" dirty="0" smtClean="0"/>
              <a:t> will not exceed the minimum and maximum values of the system</a:t>
            </a:r>
          </a:p>
          <a:p>
            <a:pPr marL="0" indent="0">
              <a:buNone/>
            </a:pPr>
            <a:r>
              <a:rPr lang="en-US" dirty="0"/>
              <a:t>	</a:t>
            </a:r>
            <a:r>
              <a:rPr lang="en-US" i="1" dirty="0" err="1" smtClean="0"/>
              <a:t>V</a:t>
            </a:r>
            <a:r>
              <a:rPr lang="en-US" i="1" baseline="-25000" dirty="0" err="1" smtClean="0"/>
              <a:t>tapchange</a:t>
            </a:r>
            <a:r>
              <a:rPr lang="en-US" dirty="0" smtClean="0"/>
              <a:t> is the </a:t>
            </a:r>
            <a:r>
              <a:rPr lang="en-US" i="1" dirty="0" err="1" smtClean="0"/>
              <a:t>V</a:t>
            </a:r>
            <a:r>
              <a:rPr lang="en-US" i="1" baseline="-25000" dirty="0" err="1" smtClean="0"/>
              <a:t>tap</a:t>
            </a:r>
            <a:r>
              <a:rPr lang="en-US" dirty="0" smtClean="0"/>
              <a:t> in the appropriate direction</a:t>
            </a:r>
            <a:br>
              <a:rPr lang="en-US" dirty="0" smtClean="0"/>
            </a:br>
            <a:r>
              <a:rPr lang="en-US" dirty="0" smtClean="0"/>
              <a:t>	(+ for tap up, - for tap down)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271449346"/>
              </p:ext>
            </p:extLst>
          </p:nvPr>
        </p:nvGraphicFramePr>
        <p:xfrm>
          <a:off x="1069848" y="2368728"/>
          <a:ext cx="3775075" cy="493713"/>
        </p:xfrm>
        <a:graphic>
          <a:graphicData uri="http://schemas.openxmlformats.org/presentationml/2006/ole">
            <mc:AlternateContent xmlns:mc="http://schemas.openxmlformats.org/markup-compatibility/2006">
              <mc:Choice xmlns:v="urn:schemas-microsoft-com:vml" Requires="v">
                <p:oleObj spid="_x0000_s3196" name="Equation" r:id="rId3" imgW="1841400" imgH="241200" progId="Equation.3">
                  <p:embed/>
                </p:oleObj>
              </mc:Choice>
              <mc:Fallback>
                <p:oleObj name="Equation" r:id="rId3" imgW="1841400" imgH="241200" progId="Equation.3">
                  <p:embed/>
                  <p:pic>
                    <p:nvPicPr>
                      <p:cNvPr id="0" name=""/>
                      <p:cNvPicPr/>
                      <p:nvPr/>
                    </p:nvPicPr>
                    <p:blipFill>
                      <a:blip r:embed="rId4"/>
                      <a:stretch>
                        <a:fillRect/>
                      </a:stretch>
                    </p:blipFill>
                    <p:spPr>
                      <a:xfrm>
                        <a:off x="1069848" y="2368728"/>
                        <a:ext cx="3775075" cy="49371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10644663"/>
              </p:ext>
            </p:extLst>
          </p:nvPr>
        </p:nvGraphicFramePr>
        <p:xfrm>
          <a:off x="1069848" y="2867292"/>
          <a:ext cx="3357900" cy="494460"/>
        </p:xfrm>
        <a:graphic>
          <a:graphicData uri="http://schemas.openxmlformats.org/presentationml/2006/ole">
            <mc:AlternateContent xmlns:mc="http://schemas.openxmlformats.org/markup-compatibility/2006">
              <mc:Choice xmlns:v="urn:schemas-microsoft-com:vml" Requires="v">
                <p:oleObj spid="_x0000_s3197" name="Equation" r:id="rId5" imgW="1638000" imgH="241200" progId="Equation.3">
                  <p:embed/>
                </p:oleObj>
              </mc:Choice>
              <mc:Fallback>
                <p:oleObj name="Equation" r:id="rId5" imgW="1638000" imgH="241200" progId="Equation.3">
                  <p:embed/>
                  <p:pic>
                    <p:nvPicPr>
                      <p:cNvPr id="0" name="Object 4"/>
                      <p:cNvPicPr>
                        <a:picLocks noChangeAspect="1" noChangeArrowheads="1"/>
                      </p:cNvPicPr>
                      <p:nvPr/>
                    </p:nvPicPr>
                    <p:blipFill>
                      <a:blip r:embed="rId6"/>
                      <a:srcRect/>
                      <a:stretch>
                        <a:fillRect/>
                      </a:stretch>
                    </p:blipFill>
                    <p:spPr bwMode="auto">
                      <a:xfrm>
                        <a:off x="1069848" y="2867292"/>
                        <a:ext cx="3357900" cy="49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302301093"/>
              </p:ext>
            </p:extLst>
          </p:nvPr>
        </p:nvGraphicFramePr>
        <p:xfrm>
          <a:off x="1435608" y="4916488"/>
          <a:ext cx="6116638" cy="493712"/>
        </p:xfrm>
        <a:graphic>
          <a:graphicData uri="http://schemas.openxmlformats.org/presentationml/2006/ole">
            <mc:AlternateContent xmlns:mc="http://schemas.openxmlformats.org/markup-compatibility/2006">
              <mc:Choice xmlns:v="urn:schemas-microsoft-com:vml" Requires="v">
                <p:oleObj spid="_x0000_s3198" name="Equation" r:id="rId7" imgW="2984400" imgH="241200" progId="Equation.3">
                  <p:embed/>
                </p:oleObj>
              </mc:Choice>
              <mc:Fallback>
                <p:oleObj name="Equation" r:id="rId7" imgW="2984400" imgH="241200" progId="Equation.3">
                  <p:embed/>
                  <p:pic>
                    <p:nvPicPr>
                      <p:cNvPr id="0" name=""/>
                      <p:cNvPicPr/>
                      <p:nvPr/>
                    </p:nvPicPr>
                    <p:blipFill>
                      <a:blip r:embed="rId8"/>
                      <a:stretch>
                        <a:fillRect/>
                      </a:stretch>
                    </p:blipFill>
                    <p:spPr>
                      <a:xfrm>
                        <a:off x="1435608" y="4916488"/>
                        <a:ext cx="6116638" cy="4937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4244510"/>
              </p:ext>
            </p:extLst>
          </p:nvPr>
        </p:nvGraphicFramePr>
        <p:xfrm>
          <a:off x="1435608" y="5356225"/>
          <a:ext cx="6194425" cy="495300"/>
        </p:xfrm>
        <a:graphic>
          <a:graphicData uri="http://schemas.openxmlformats.org/presentationml/2006/ole">
            <mc:AlternateContent xmlns:mc="http://schemas.openxmlformats.org/markup-compatibility/2006">
              <mc:Choice xmlns:v="urn:schemas-microsoft-com:vml" Requires="v">
                <p:oleObj spid="_x0000_s3199" name="Equation" r:id="rId9" imgW="3022560" imgH="241200" progId="Equation.3">
                  <p:embed/>
                </p:oleObj>
              </mc:Choice>
              <mc:Fallback>
                <p:oleObj name="Equation" r:id="rId9" imgW="3022560" imgH="241200" progId="Equation.3">
                  <p:embed/>
                  <p:pic>
                    <p:nvPicPr>
                      <p:cNvPr id="0" name="Object 6"/>
                      <p:cNvPicPr>
                        <a:picLocks noChangeAspect="1" noChangeArrowheads="1"/>
                      </p:cNvPicPr>
                      <p:nvPr/>
                    </p:nvPicPr>
                    <p:blipFill>
                      <a:blip r:embed="rId10"/>
                      <a:srcRect/>
                      <a:stretch>
                        <a:fillRect/>
                      </a:stretch>
                    </p:blipFill>
                    <p:spPr bwMode="auto">
                      <a:xfrm>
                        <a:off x="1435608" y="5356225"/>
                        <a:ext cx="61944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823589378"/>
              </p:ext>
            </p:extLst>
          </p:nvPr>
        </p:nvGraphicFramePr>
        <p:xfrm>
          <a:off x="1435608" y="5801832"/>
          <a:ext cx="5284818" cy="494460"/>
        </p:xfrm>
        <a:graphic>
          <a:graphicData uri="http://schemas.openxmlformats.org/presentationml/2006/ole">
            <mc:AlternateContent xmlns:mc="http://schemas.openxmlformats.org/markup-compatibility/2006">
              <mc:Choice xmlns:v="urn:schemas-microsoft-com:vml" Requires="v">
                <p:oleObj spid="_x0000_s3200" name="Equation" r:id="rId11" imgW="2577960" imgH="241200" progId="Equation.3">
                  <p:embed/>
                </p:oleObj>
              </mc:Choice>
              <mc:Fallback>
                <p:oleObj name="Equation" r:id="rId11" imgW="2577960" imgH="241200" progId="Equation.3">
                  <p:embed/>
                  <p:pic>
                    <p:nvPicPr>
                      <p:cNvPr id="0" name=""/>
                      <p:cNvPicPr/>
                      <p:nvPr/>
                    </p:nvPicPr>
                    <p:blipFill>
                      <a:blip r:embed="rId12"/>
                      <a:stretch>
                        <a:fillRect/>
                      </a:stretch>
                    </p:blipFill>
                    <p:spPr>
                      <a:xfrm>
                        <a:off x="1435608" y="5801832"/>
                        <a:ext cx="5284818" cy="494460"/>
                      </a:xfrm>
                      <a:prstGeom prst="rect">
                        <a:avLst/>
                      </a:prstGeom>
                    </p:spPr>
                  </p:pic>
                </p:oleObj>
              </mc:Fallback>
            </mc:AlternateContent>
          </a:graphicData>
        </a:graphic>
      </p:graphicFrame>
    </p:spTree>
    <p:extLst>
      <p:ext uri="{BB962C8B-B14F-4D97-AF65-F5344CB8AC3E}">
        <p14:creationId xmlns:p14="http://schemas.microsoft.com/office/powerpoint/2010/main" val="30316034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VVO-Regulators – Voltage Optimization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8"/>
            </a:pPr>
            <a:r>
              <a:rPr lang="en-US" dirty="0" smtClean="0"/>
              <a:t>If </a:t>
            </a:r>
            <a:r>
              <a:rPr lang="en-US" i="1" dirty="0" smtClean="0"/>
              <a:t>new voltage</a:t>
            </a:r>
            <a:r>
              <a:rPr lang="en-US" dirty="0" smtClean="0"/>
              <a:t> is acceptable, change taps of regulator</a:t>
            </a:r>
          </a:p>
          <a:p>
            <a:pPr marL="400050" lvl="1" indent="0">
              <a:buNone/>
            </a:pPr>
            <a:r>
              <a:rPr lang="en-US" dirty="0"/>
              <a:t>	</a:t>
            </a:r>
            <a:r>
              <a:rPr lang="en-US" dirty="0" smtClean="0"/>
              <a:t>Tap change is pushed to the regulator directly, not a voltage set point</a:t>
            </a:r>
            <a:br>
              <a:rPr lang="en-US" dirty="0" smtClean="0"/>
            </a:br>
            <a:r>
              <a:rPr lang="en-US" dirty="0" smtClean="0"/>
              <a:t>	(i.e., the regulator is commanded “tap up”, not “set voltage to 2500”)</a:t>
            </a:r>
          </a:p>
          <a:p>
            <a:pPr marL="400050" lvl="1" indent="0">
              <a:buNone/>
            </a:pPr>
            <a:endParaRPr lang="en-US" dirty="0"/>
          </a:p>
          <a:p>
            <a:pPr marL="400050" lvl="1" indent="0">
              <a:buNone/>
            </a:pPr>
            <a:r>
              <a:rPr lang="en-US" dirty="0" smtClean="0"/>
              <a:t>	Downstream regulators are not coordinated, so upstream changes may</a:t>
            </a:r>
            <a:br>
              <a:rPr lang="en-US" dirty="0" smtClean="0"/>
            </a:br>
            <a:r>
              <a:rPr lang="en-US" dirty="0" smtClean="0"/>
              <a:t>	move them into a voltage violation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612236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VVO-Capacitors – Reactive Power Optimization</a:t>
            </a:r>
            <a:endParaRPr lang="en-US" dirty="0"/>
          </a:p>
        </p:txBody>
      </p:sp>
      <p:sp>
        <p:nvSpPr>
          <p:cNvPr id="3" name="Content Placeholder 2"/>
          <p:cNvSpPr>
            <a:spLocks noGrp="1"/>
          </p:cNvSpPr>
          <p:nvPr>
            <p:ph idx="1"/>
          </p:nvPr>
        </p:nvSpPr>
        <p:spPr/>
        <p:txBody>
          <a:bodyPr>
            <a:normAutofit/>
          </a:bodyPr>
          <a:lstStyle/>
          <a:p>
            <a:r>
              <a:rPr lang="en-US" dirty="0" smtClean="0"/>
              <a:t>Only occurs if no regulator changes are requested</a:t>
            </a:r>
          </a:p>
          <a:p>
            <a:pPr marL="514350" indent="-514350">
              <a:buFont typeface="+mj-lt"/>
              <a:buAutoNum type="arabicPeriod"/>
            </a:pPr>
            <a:r>
              <a:rPr lang="en-US" dirty="0" smtClean="0"/>
              <a:t>Determine </a:t>
            </a:r>
            <a:r>
              <a:rPr lang="en-US" i="1" dirty="0" smtClean="0"/>
              <a:t>reactive power </a:t>
            </a:r>
            <a:r>
              <a:rPr lang="en-US" dirty="0" smtClean="0"/>
              <a:t>(</a:t>
            </a:r>
            <a:r>
              <a:rPr lang="en-US" i="1" dirty="0" err="1" smtClean="0"/>
              <a:t>Q</a:t>
            </a:r>
            <a:r>
              <a:rPr lang="en-US" i="1" baseline="-25000" dirty="0" err="1" smtClean="0"/>
              <a:t>line</a:t>
            </a:r>
            <a:r>
              <a:rPr lang="en-US" dirty="0" smtClean="0"/>
              <a:t>) on line of interest (substation transformer) – compute the current </a:t>
            </a:r>
            <a:r>
              <a:rPr lang="en-US" i="1" dirty="0" smtClean="0"/>
              <a:t>power factor </a:t>
            </a:r>
            <a:r>
              <a:rPr lang="en-US" dirty="0" smtClean="0"/>
              <a:t>(</a:t>
            </a:r>
            <a:r>
              <a:rPr lang="en-US" i="1" dirty="0" err="1" smtClean="0"/>
              <a:t>PF</a:t>
            </a:r>
            <a:r>
              <a:rPr lang="en-US" i="1" baseline="-25000" dirty="0" err="1" smtClean="0"/>
              <a:t>curr</a:t>
            </a:r>
            <a:r>
              <a:rPr lang="en-US" dirty="0" smtClean="0"/>
              <a:t>) from the </a:t>
            </a:r>
            <a:r>
              <a:rPr lang="en-US" i="1" dirty="0" smtClean="0"/>
              <a:t>reactive power</a:t>
            </a:r>
            <a:r>
              <a:rPr lang="en-US" dirty="0" smtClean="0"/>
              <a:t> and </a:t>
            </a:r>
            <a:r>
              <a:rPr lang="en-US" i="1" dirty="0" smtClean="0"/>
              <a:t>real power</a:t>
            </a:r>
            <a:r>
              <a:rPr lang="en-US" dirty="0" smtClean="0"/>
              <a:t> (</a:t>
            </a:r>
            <a:r>
              <a:rPr lang="en-US" i="1" dirty="0" err="1" smtClean="0"/>
              <a:t>P</a:t>
            </a:r>
            <a:r>
              <a:rPr lang="en-US" i="1" baseline="-25000" dirty="0" err="1" smtClean="0"/>
              <a:t>line</a:t>
            </a:r>
            <a:r>
              <a:rPr lang="en-US" dirty="0" smtClean="0"/>
              <a:t>) of the line</a:t>
            </a:r>
          </a:p>
          <a:p>
            <a:pPr marL="514350" indent="-514350">
              <a:buFont typeface="+mj-lt"/>
              <a:buAutoNum type="arabicPeriod"/>
            </a:pPr>
            <a:endParaRPr lang="en-US" dirty="0" smtClean="0"/>
          </a:p>
          <a:p>
            <a:pPr marL="514350" indent="-514350">
              <a:buFont typeface="+mj-lt"/>
              <a:buAutoNum type="arabicPeriod"/>
            </a:pPr>
            <a:endParaRPr lang="en-US" dirty="0" smtClean="0"/>
          </a:p>
          <a:p>
            <a:pPr marL="400050" lvl="1" indent="0">
              <a:buNone/>
            </a:pPr>
            <a:r>
              <a:rPr lang="en-US" dirty="0"/>
              <a:t>	</a:t>
            </a:r>
            <a:r>
              <a:rPr lang="en-US" dirty="0" smtClean="0"/>
              <a:t>Note that </a:t>
            </a:r>
            <a:r>
              <a:rPr lang="en-US" i="1" dirty="0" err="1" smtClean="0"/>
              <a:t>PF</a:t>
            </a:r>
            <a:r>
              <a:rPr lang="en-US" i="1" baseline="-25000" dirty="0" err="1" smtClean="0"/>
              <a:t>curr</a:t>
            </a:r>
            <a:r>
              <a:rPr lang="en-US" dirty="0" smtClean="0"/>
              <a:t> and </a:t>
            </a:r>
            <a:r>
              <a:rPr lang="en-US" i="1" dirty="0" err="1" smtClean="0"/>
              <a:t>Q</a:t>
            </a:r>
            <a:r>
              <a:rPr lang="en-US" i="1" baseline="-25000" dirty="0" err="1" smtClean="0"/>
              <a:t>line</a:t>
            </a:r>
            <a:r>
              <a:rPr lang="en-US" dirty="0" smtClean="0"/>
              <a:t> are treated more like </a:t>
            </a:r>
            <a:r>
              <a:rPr lang="en-US" i="1" dirty="0" smtClean="0"/>
              <a:t>power factor</a:t>
            </a:r>
            <a:r>
              <a:rPr lang="en-US" dirty="0" smtClean="0"/>
              <a:t> 	magnitude and </a:t>
            </a:r>
            <a:r>
              <a:rPr lang="en-US" i="1" dirty="0" smtClean="0"/>
              <a:t>reactive power</a:t>
            </a:r>
            <a:r>
              <a:rPr lang="en-US" dirty="0" smtClean="0"/>
              <a:t> magnitude.  The VVO algorithm 	assumes normal radial feeders with predominately inductive loading 	(no predominately capacitive loads or reverse power flow)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1120078"/>
              </p:ext>
            </p:extLst>
          </p:nvPr>
        </p:nvGraphicFramePr>
        <p:xfrm>
          <a:off x="1069848" y="3505200"/>
          <a:ext cx="2681154" cy="963090"/>
        </p:xfrm>
        <a:graphic>
          <a:graphicData uri="http://schemas.openxmlformats.org/presentationml/2006/ole">
            <mc:AlternateContent xmlns:mc="http://schemas.openxmlformats.org/markup-compatibility/2006">
              <mc:Choice xmlns:v="urn:schemas-microsoft-com:vml" Requires="v">
                <p:oleObj spid="_x0000_s5143" name="Equation" r:id="rId3" imgW="1307880" imgH="469800" progId="Equation.3">
                  <p:embed/>
                </p:oleObj>
              </mc:Choice>
              <mc:Fallback>
                <p:oleObj name="Equation" r:id="rId3" imgW="1307880" imgH="469800" progId="Equation.3">
                  <p:embed/>
                  <p:pic>
                    <p:nvPicPr>
                      <p:cNvPr id="0" name=""/>
                      <p:cNvPicPr/>
                      <p:nvPr/>
                    </p:nvPicPr>
                    <p:blipFill>
                      <a:blip r:embed="rId4"/>
                      <a:stretch>
                        <a:fillRect/>
                      </a:stretch>
                    </p:blipFill>
                    <p:spPr>
                      <a:xfrm>
                        <a:off x="1069848" y="3505200"/>
                        <a:ext cx="2681154" cy="963090"/>
                      </a:xfrm>
                      <a:prstGeom prst="rect">
                        <a:avLst/>
                      </a:prstGeom>
                    </p:spPr>
                  </p:pic>
                </p:oleObj>
              </mc:Fallback>
            </mc:AlternateContent>
          </a:graphicData>
        </a:graphic>
      </p:graphicFrame>
    </p:spTree>
    <p:extLst>
      <p:ext uri="{BB962C8B-B14F-4D97-AF65-F5344CB8AC3E}">
        <p14:creationId xmlns:p14="http://schemas.microsoft.com/office/powerpoint/2010/main" val="21969916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VVO-Capacitors – Reactive Power Optimization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dirty="0" smtClean="0"/>
              <a:t>Determine if </a:t>
            </a:r>
            <a:r>
              <a:rPr lang="en-US" i="1" dirty="0" smtClean="0"/>
              <a:t>power factor</a:t>
            </a:r>
            <a:r>
              <a:rPr lang="en-US" dirty="0" smtClean="0"/>
              <a:t> is below the </a:t>
            </a:r>
            <a:r>
              <a:rPr lang="en-US" i="1" dirty="0" smtClean="0"/>
              <a:t>desired power factor </a:t>
            </a:r>
            <a:r>
              <a:rPr lang="en-US" dirty="0" smtClean="0"/>
              <a:t>(</a:t>
            </a:r>
            <a:r>
              <a:rPr lang="en-US" i="1" dirty="0" err="1" smtClean="0"/>
              <a:t>PF</a:t>
            </a:r>
            <a:r>
              <a:rPr lang="en-US" i="1" baseline="-25000" dirty="0" err="1" smtClean="0"/>
              <a:t>des</a:t>
            </a:r>
            <a:r>
              <a:rPr lang="en-US" dirty="0" smtClean="0"/>
              <a:t>)</a:t>
            </a:r>
          </a:p>
          <a:p>
            <a:pPr marL="514350" indent="-514350">
              <a:buFont typeface="+mj-lt"/>
              <a:buAutoNum type="arabicPeriod" startAt="2"/>
            </a:pPr>
            <a:endParaRPr lang="en-US" dirty="0" smtClean="0"/>
          </a:p>
          <a:p>
            <a:pPr marL="514350" indent="-514350">
              <a:buFont typeface="+mj-lt"/>
              <a:buAutoNum type="arabicPeriod" startAt="2"/>
            </a:pPr>
            <a:r>
              <a:rPr lang="en-US" dirty="0" smtClean="0"/>
              <a:t>If outside range, proceed through capacitors – only change one per operation cycle:</a:t>
            </a:r>
          </a:p>
          <a:p>
            <a:pPr marL="400050" lvl="1" indent="0">
              <a:buNone/>
            </a:pPr>
            <a:r>
              <a:rPr lang="en-US" dirty="0" smtClean="0"/>
              <a:t>	Determine capacitor size, (</a:t>
            </a:r>
            <a:r>
              <a:rPr lang="en-US" i="1" dirty="0" smtClean="0"/>
              <a:t>P</a:t>
            </a:r>
            <a:r>
              <a:rPr lang="en-US" i="1" baseline="-25000" dirty="0" smtClean="0"/>
              <a:t>CAP</a:t>
            </a:r>
            <a:r>
              <a:rPr lang="en-US" dirty="0" smtClean="0"/>
              <a:t>) – adds together all phases</a:t>
            </a:r>
          </a:p>
          <a:p>
            <a:pPr marL="400050" lvl="1" indent="0">
              <a:buNone/>
            </a:pPr>
            <a:r>
              <a:rPr lang="en-US" dirty="0"/>
              <a:t>	</a:t>
            </a:r>
            <a:r>
              <a:rPr lang="en-US" dirty="0" smtClean="0"/>
              <a:t>Sort capacitors by size, largest to smallest, closest to farthest</a:t>
            </a:r>
          </a:p>
          <a:p>
            <a:pPr marL="400050" lvl="1" indent="0">
              <a:buNone/>
            </a:pPr>
            <a:r>
              <a:rPr lang="en-US" dirty="0"/>
              <a:t>	</a:t>
            </a:r>
            <a:r>
              <a:rPr lang="en-US" dirty="0" smtClean="0"/>
              <a:t>Switching thresholds (</a:t>
            </a:r>
            <a:r>
              <a:rPr lang="en-US" i="1" dirty="0" err="1" smtClean="0"/>
              <a:t>Q</a:t>
            </a:r>
            <a:r>
              <a:rPr lang="en-US" i="1" baseline="-25000" dirty="0" err="1" smtClean="0"/>
              <a:t>cap_off</a:t>
            </a:r>
            <a:r>
              <a:rPr lang="en-US" dirty="0" smtClean="0"/>
              <a:t>, </a:t>
            </a:r>
            <a:r>
              <a:rPr lang="en-US" i="1" dirty="0" err="1" smtClean="0"/>
              <a:t>Q</a:t>
            </a:r>
            <a:r>
              <a:rPr lang="en-US" i="1" baseline="-25000" dirty="0" err="1" smtClean="0"/>
              <a:t>cap_on</a:t>
            </a:r>
            <a:r>
              <a:rPr lang="en-US" dirty="0" smtClean="0"/>
              <a:t>) are determined by </a:t>
            </a:r>
            <a:r>
              <a:rPr lang="en-US" i="1" dirty="0" err="1" smtClean="0"/>
              <a:t>d</a:t>
            </a:r>
            <a:r>
              <a:rPr lang="en-US" i="1" baseline="-25000" dirty="0" err="1" smtClean="0"/>
              <a:t>min</a:t>
            </a:r>
            <a:r>
              <a:rPr lang="en-US" dirty="0" smtClean="0"/>
              <a:t> and </a:t>
            </a:r>
            <a:r>
              <a:rPr lang="en-US" i="1" dirty="0" err="1" smtClean="0"/>
              <a:t>d</a:t>
            </a:r>
            <a:r>
              <a:rPr lang="en-US" i="1" baseline="-25000" dirty="0" err="1" smtClean="0"/>
              <a:t>max</a:t>
            </a:r>
            <a:r>
              <a:rPr lang="en-US" dirty="0"/>
              <a:t> </a:t>
            </a:r>
            <a:r>
              <a:rPr lang="en-US" dirty="0" smtClean="0"/>
              <a:t>	ratio constants – create hysteresis-like condition</a:t>
            </a:r>
          </a:p>
          <a:p>
            <a:pPr marL="400050" lvl="1" indent="0">
              <a:buNone/>
            </a:pPr>
            <a:r>
              <a:rPr lang="en-US" dirty="0"/>
              <a:t>	</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310123686"/>
              </p:ext>
            </p:extLst>
          </p:nvPr>
        </p:nvGraphicFramePr>
        <p:xfrm>
          <a:off x="1069848" y="2426970"/>
          <a:ext cx="1743894" cy="468630"/>
        </p:xfrm>
        <a:graphic>
          <a:graphicData uri="http://schemas.openxmlformats.org/presentationml/2006/ole">
            <mc:AlternateContent xmlns:mc="http://schemas.openxmlformats.org/markup-compatibility/2006">
              <mc:Choice xmlns:v="urn:schemas-microsoft-com:vml" Requires="v">
                <p:oleObj spid="_x0000_s6217" name="Equation" r:id="rId3" imgW="850680" imgH="228600" progId="Equation.3">
                  <p:embed/>
                </p:oleObj>
              </mc:Choice>
              <mc:Fallback>
                <p:oleObj name="Equation" r:id="rId3" imgW="850680" imgH="228600" progId="Equation.3">
                  <p:embed/>
                  <p:pic>
                    <p:nvPicPr>
                      <p:cNvPr id="0" name=""/>
                      <p:cNvPicPr/>
                      <p:nvPr/>
                    </p:nvPicPr>
                    <p:blipFill>
                      <a:blip r:embed="rId4"/>
                      <a:stretch>
                        <a:fillRect/>
                      </a:stretch>
                    </p:blipFill>
                    <p:spPr>
                      <a:xfrm>
                        <a:off x="1069848" y="2426970"/>
                        <a:ext cx="1743894" cy="46863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887654650"/>
              </p:ext>
            </p:extLst>
          </p:nvPr>
        </p:nvGraphicFramePr>
        <p:xfrm>
          <a:off x="1463040" y="5489575"/>
          <a:ext cx="2446338" cy="493712"/>
        </p:xfrm>
        <a:graphic>
          <a:graphicData uri="http://schemas.openxmlformats.org/presentationml/2006/ole">
            <mc:AlternateContent xmlns:mc="http://schemas.openxmlformats.org/markup-compatibility/2006">
              <mc:Choice xmlns:v="urn:schemas-microsoft-com:vml" Requires="v">
                <p:oleObj spid="_x0000_s6218" name="Equation" r:id="rId5" imgW="1193760" imgH="241200" progId="Equation.3">
                  <p:embed/>
                </p:oleObj>
              </mc:Choice>
              <mc:Fallback>
                <p:oleObj name="Equation" r:id="rId5" imgW="1193760" imgH="241200" progId="Equation.3">
                  <p:embed/>
                  <p:pic>
                    <p:nvPicPr>
                      <p:cNvPr id="0" name=""/>
                      <p:cNvPicPr/>
                      <p:nvPr/>
                    </p:nvPicPr>
                    <p:blipFill>
                      <a:blip r:embed="rId6"/>
                      <a:stretch>
                        <a:fillRect/>
                      </a:stretch>
                    </p:blipFill>
                    <p:spPr>
                      <a:xfrm>
                        <a:off x="1463040" y="5489575"/>
                        <a:ext cx="2446338" cy="4937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05327853"/>
              </p:ext>
            </p:extLst>
          </p:nvPr>
        </p:nvGraphicFramePr>
        <p:xfrm>
          <a:off x="1463040" y="5983287"/>
          <a:ext cx="2420938" cy="493713"/>
        </p:xfrm>
        <a:graphic>
          <a:graphicData uri="http://schemas.openxmlformats.org/presentationml/2006/ole">
            <mc:AlternateContent xmlns:mc="http://schemas.openxmlformats.org/markup-compatibility/2006">
              <mc:Choice xmlns:v="urn:schemas-microsoft-com:vml" Requires="v">
                <p:oleObj spid="_x0000_s6219" name="Equation" r:id="rId7" imgW="1180800" imgH="241200" progId="Equation.3">
                  <p:embed/>
                </p:oleObj>
              </mc:Choice>
              <mc:Fallback>
                <p:oleObj name="Equation" r:id="rId7" imgW="1180800" imgH="241200" progId="Equation.3">
                  <p:embed/>
                  <p:pic>
                    <p:nvPicPr>
                      <p:cNvPr id="0" name="Object 6"/>
                      <p:cNvPicPr>
                        <a:picLocks noChangeAspect="1" noChangeArrowheads="1"/>
                      </p:cNvPicPr>
                      <p:nvPr/>
                    </p:nvPicPr>
                    <p:blipFill>
                      <a:blip r:embed="rId8"/>
                      <a:srcRect/>
                      <a:stretch>
                        <a:fillRect/>
                      </a:stretch>
                    </p:blipFill>
                    <p:spPr bwMode="auto">
                      <a:xfrm>
                        <a:off x="1463040" y="5983287"/>
                        <a:ext cx="2420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21119922"/>
              </p:ext>
            </p:extLst>
          </p:nvPr>
        </p:nvGraphicFramePr>
        <p:xfrm>
          <a:off x="1463040" y="5046618"/>
          <a:ext cx="2759382" cy="468630"/>
        </p:xfrm>
        <a:graphic>
          <a:graphicData uri="http://schemas.openxmlformats.org/presentationml/2006/ole">
            <mc:AlternateContent xmlns:mc="http://schemas.openxmlformats.org/markup-compatibility/2006">
              <mc:Choice xmlns:v="urn:schemas-microsoft-com:vml" Requires="v">
                <p:oleObj spid="_x0000_s6220" name="Equation" r:id="rId9" imgW="1346040" imgH="228600" progId="Equation.3">
                  <p:embed/>
                </p:oleObj>
              </mc:Choice>
              <mc:Fallback>
                <p:oleObj name="Equation" r:id="rId9" imgW="1346040" imgH="228600" progId="Equation.3">
                  <p:embed/>
                  <p:pic>
                    <p:nvPicPr>
                      <p:cNvPr id="0" name=""/>
                      <p:cNvPicPr/>
                      <p:nvPr/>
                    </p:nvPicPr>
                    <p:blipFill>
                      <a:blip r:embed="rId10"/>
                      <a:stretch>
                        <a:fillRect/>
                      </a:stretch>
                    </p:blipFill>
                    <p:spPr>
                      <a:xfrm>
                        <a:off x="1463040" y="5046618"/>
                        <a:ext cx="2759382" cy="468630"/>
                      </a:xfrm>
                      <a:prstGeom prst="rect">
                        <a:avLst/>
                      </a:prstGeom>
                    </p:spPr>
                  </p:pic>
                </p:oleObj>
              </mc:Fallback>
            </mc:AlternateContent>
          </a:graphicData>
        </a:graphic>
      </p:graphicFrame>
    </p:spTree>
    <p:extLst>
      <p:ext uri="{BB962C8B-B14F-4D97-AF65-F5344CB8AC3E}">
        <p14:creationId xmlns:p14="http://schemas.microsoft.com/office/powerpoint/2010/main" val="39511618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VVO-Capacitors – Reactive Power Optimization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dirty="0" smtClean="0"/>
              <a:t>If outside range, proceed through capacitors – only change one per operation cycle – dependent on state and size:</a:t>
            </a:r>
          </a:p>
          <a:p>
            <a:pPr marL="739775" lvl="1" indent="-339725"/>
            <a:endParaRPr lang="en-US" dirty="0" smtClean="0"/>
          </a:p>
          <a:p>
            <a:pPr marL="739775" lvl="1" indent="-339725"/>
            <a:r>
              <a:rPr lang="en-US" i="1" dirty="0" smtClean="0"/>
              <a:t>ON</a:t>
            </a:r>
            <a:r>
              <a:rPr lang="en-US" dirty="0" smtClean="0"/>
              <a:t> and</a:t>
            </a:r>
            <a:endParaRPr lang="en-US" i="1" baseline="-25000" dirty="0" smtClean="0"/>
          </a:p>
          <a:p>
            <a:pPr marL="400050" lvl="1" indent="0">
              <a:buNone/>
            </a:pPr>
            <a:r>
              <a:rPr lang="en-US" dirty="0" smtClean="0"/>
              <a:t>	Capacitor </a:t>
            </a:r>
            <a:r>
              <a:rPr lang="en-US" i="1" dirty="0" smtClean="0"/>
              <a:t>ON</a:t>
            </a:r>
            <a:r>
              <a:rPr lang="en-US" dirty="0" smtClean="0"/>
              <a:t> and </a:t>
            </a:r>
            <a:r>
              <a:rPr lang="en-US" i="1" dirty="0" smtClean="0"/>
              <a:t>reactive power</a:t>
            </a:r>
            <a:r>
              <a:rPr lang="en-US" dirty="0" smtClean="0"/>
              <a:t> &lt; </a:t>
            </a:r>
            <a:r>
              <a:rPr lang="en-US" i="1" dirty="0" err="1" smtClean="0"/>
              <a:t>Q</a:t>
            </a:r>
            <a:r>
              <a:rPr lang="en-US" i="1" baseline="-25000" dirty="0" err="1" smtClean="0"/>
              <a:t>cap_off</a:t>
            </a:r>
            <a:r>
              <a:rPr lang="en-US" dirty="0" smtClean="0"/>
              <a:t>: switch capacitor to </a:t>
            </a:r>
            <a:r>
              <a:rPr lang="en-US" i="1" dirty="0" smtClean="0"/>
              <a:t>OFF</a:t>
            </a:r>
          </a:p>
          <a:p>
            <a:pPr marL="400050" lvl="1" indent="0">
              <a:buNone/>
            </a:pPr>
            <a:endParaRPr lang="en-US" dirty="0" smtClean="0"/>
          </a:p>
          <a:p>
            <a:pPr marL="739775" lvl="1" indent="-339725"/>
            <a:r>
              <a:rPr lang="en-US" i="1" dirty="0" smtClean="0"/>
              <a:t>OFF</a:t>
            </a:r>
            <a:r>
              <a:rPr lang="en-US" dirty="0" smtClean="0"/>
              <a:t> and</a:t>
            </a:r>
            <a:endParaRPr lang="en-US" i="1" baseline="-25000" dirty="0" smtClean="0"/>
          </a:p>
          <a:p>
            <a:pPr marL="800100" lvl="2" indent="0">
              <a:buNone/>
            </a:pPr>
            <a:r>
              <a:rPr lang="en-US" dirty="0"/>
              <a:t>	</a:t>
            </a:r>
            <a:r>
              <a:rPr lang="en-US" sz="2000" dirty="0" smtClean="0"/>
              <a:t>Capacitor </a:t>
            </a:r>
            <a:r>
              <a:rPr lang="en-US" sz="2000" i="1" dirty="0" smtClean="0"/>
              <a:t>OFF</a:t>
            </a:r>
            <a:r>
              <a:rPr lang="en-US" sz="2000" dirty="0" smtClean="0"/>
              <a:t> and </a:t>
            </a:r>
            <a:r>
              <a:rPr lang="en-US" sz="2000" i="1" dirty="0" smtClean="0"/>
              <a:t>reactive power</a:t>
            </a:r>
            <a:r>
              <a:rPr lang="en-US" sz="2000" dirty="0" smtClean="0"/>
              <a:t> &gt; </a:t>
            </a:r>
            <a:r>
              <a:rPr lang="en-US" sz="2000" i="1" dirty="0" err="1" smtClean="0"/>
              <a:t>Q</a:t>
            </a:r>
            <a:r>
              <a:rPr lang="en-US" sz="2000" i="1" baseline="-25000" dirty="0" err="1" smtClean="0"/>
              <a:t>cap_on</a:t>
            </a:r>
            <a:r>
              <a:rPr lang="en-US" sz="2000" dirty="0" smtClean="0"/>
              <a:t>: switch capacitor to </a:t>
            </a:r>
            <a:r>
              <a:rPr lang="en-US" sz="2000" i="1" dirty="0" smtClean="0"/>
              <a:t>ON</a:t>
            </a:r>
          </a:p>
          <a:p>
            <a:pPr marL="800100" lvl="2" indent="0">
              <a:buNone/>
            </a:pPr>
            <a:endParaRPr lang="en-US" sz="2000" dirty="0" smtClean="0"/>
          </a:p>
          <a:p>
            <a:pPr marL="739775" lvl="1" indent="-339725"/>
            <a:r>
              <a:rPr lang="en-US" dirty="0" smtClean="0"/>
              <a:t>Neither met</a:t>
            </a:r>
          </a:p>
          <a:p>
            <a:pPr marL="800100" lvl="2" indent="0">
              <a:buNone/>
            </a:pPr>
            <a:r>
              <a:rPr lang="en-US" dirty="0"/>
              <a:t>	</a:t>
            </a:r>
            <a:r>
              <a:rPr lang="en-US" sz="2000" dirty="0" smtClean="0"/>
              <a:t>Proceed to next largest capacitor and continue check</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880563166"/>
              </p:ext>
            </p:extLst>
          </p:nvPr>
        </p:nvGraphicFramePr>
        <p:xfrm>
          <a:off x="2107473" y="2788887"/>
          <a:ext cx="1441678" cy="402804"/>
        </p:xfrm>
        <a:graphic>
          <a:graphicData uri="http://schemas.openxmlformats.org/presentationml/2006/ole">
            <mc:AlternateContent xmlns:mc="http://schemas.openxmlformats.org/markup-compatibility/2006">
              <mc:Choice xmlns:v="urn:schemas-microsoft-com:vml" Requires="v">
                <p:oleObj spid="_x0000_s7204" name="Equation" r:id="rId3" imgW="863280" imgH="241200" progId="Equation.3">
                  <p:embed/>
                </p:oleObj>
              </mc:Choice>
              <mc:Fallback>
                <p:oleObj name="Equation" r:id="rId3" imgW="863280" imgH="241200" progId="Equation.3">
                  <p:embed/>
                  <p:pic>
                    <p:nvPicPr>
                      <p:cNvPr id="0" name=""/>
                      <p:cNvPicPr/>
                      <p:nvPr/>
                    </p:nvPicPr>
                    <p:blipFill>
                      <a:blip r:embed="rId4"/>
                      <a:stretch>
                        <a:fillRect/>
                      </a:stretch>
                    </p:blipFill>
                    <p:spPr>
                      <a:xfrm>
                        <a:off x="2107473" y="2788887"/>
                        <a:ext cx="1441678" cy="40280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00855747"/>
              </p:ext>
            </p:extLst>
          </p:nvPr>
        </p:nvGraphicFramePr>
        <p:xfrm>
          <a:off x="2258006" y="3886200"/>
          <a:ext cx="1399594" cy="402804"/>
        </p:xfrm>
        <a:graphic>
          <a:graphicData uri="http://schemas.openxmlformats.org/presentationml/2006/ole">
            <mc:AlternateContent xmlns:mc="http://schemas.openxmlformats.org/markup-compatibility/2006">
              <mc:Choice xmlns:v="urn:schemas-microsoft-com:vml" Requires="v">
                <p:oleObj spid="_x0000_s7205" name="Equation" r:id="rId5" imgW="838080" imgH="241200" progId="Equation.3">
                  <p:embed/>
                </p:oleObj>
              </mc:Choice>
              <mc:Fallback>
                <p:oleObj name="Equation" r:id="rId5" imgW="838080" imgH="241200" progId="Equation.3">
                  <p:embed/>
                  <p:pic>
                    <p:nvPicPr>
                      <p:cNvPr id="0" name=""/>
                      <p:cNvPicPr/>
                      <p:nvPr/>
                    </p:nvPicPr>
                    <p:blipFill>
                      <a:blip r:embed="rId6"/>
                      <a:stretch>
                        <a:fillRect/>
                      </a:stretch>
                    </p:blipFill>
                    <p:spPr>
                      <a:xfrm>
                        <a:off x="2258006" y="3886200"/>
                        <a:ext cx="1399594" cy="402804"/>
                      </a:xfrm>
                      <a:prstGeom prst="rect">
                        <a:avLst/>
                      </a:prstGeom>
                    </p:spPr>
                  </p:pic>
                </p:oleObj>
              </mc:Fallback>
            </mc:AlternateContent>
          </a:graphicData>
        </a:graphic>
      </p:graphicFrame>
    </p:spTree>
    <p:extLst>
      <p:ext uri="{BB962C8B-B14F-4D97-AF65-F5344CB8AC3E}">
        <p14:creationId xmlns:p14="http://schemas.microsoft.com/office/powerpoint/2010/main" val="393414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Module 6 Overview</a:t>
            </a:r>
            <a:endParaRPr lang="en-US" sz="3200" dirty="0"/>
          </a:p>
        </p:txBody>
      </p:sp>
      <p:sp>
        <p:nvSpPr>
          <p:cNvPr id="5" name="Content Placeholder 4"/>
          <p:cNvSpPr>
            <a:spLocks noGrp="1"/>
          </p:cNvSpPr>
          <p:nvPr>
            <p:ph idx="1"/>
          </p:nvPr>
        </p:nvSpPr>
        <p:spPr/>
        <p:txBody>
          <a:bodyPr>
            <a:normAutofit/>
          </a:bodyPr>
          <a:lstStyle/>
          <a:p>
            <a:r>
              <a:rPr lang="en-US" sz="2400" dirty="0" smtClean="0"/>
              <a:t>Part 1</a:t>
            </a:r>
            <a:r>
              <a:rPr lang="en-US" dirty="0" smtClean="0"/>
              <a:t>: Traditional Voltage Control</a:t>
            </a:r>
            <a:endParaRPr lang="en-US" sz="2400" dirty="0" smtClean="0"/>
          </a:p>
          <a:p>
            <a:endParaRPr lang="en-US" sz="2400" dirty="0" smtClean="0"/>
          </a:p>
          <a:p>
            <a:r>
              <a:rPr lang="en-US" sz="2400" dirty="0" smtClean="0"/>
              <a:t>Part 2: </a:t>
            </a:r>
            <a:r>
              <a:rPr lang="en-US" dirty="0"/>
              <a:t>Volt-VAR </a:t>
            </a:r>
            <a:r>
              <a:rPr lang="en-US" dirty="0" smtClean="0"/>
              <a:t>Optimization</a:t>
            </a:r>
            <a:endParaRPr lang="en-US" sz="2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0584891"/>
      </p:ext>
    </p:extLst>
  </p:cSld>
  <p:clrMapOvr>
    <a:masterClrMapping/>
  </p:clrMapOvr>
  <mc:AlternateContent xmlns:mc="http://schemas.openxmlformats.org/markup-compatibility/2006">
    <mc:Choice xmlns:p14="http://schemas.microsoft.com/office/powerpoint/2010/main" Requires="p14">
      <p:transition spd="slow" p14:dur="2000" advTm="38904"/>
    </mc:Choice>
    <mc:Fallback>
      <p:transition spd="slow" advTm="38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 – Example</a:t>
            </a:r>
            <a:endParaRPr lang="en-US" dirty="0"/>
          </a:p>
        </p:txBody>
      </p:sp>
      <p:sp>
        <p:nvSpPr>
          <p:cNvPr id="3" name="Content Placeholder 2"/>
          <p:cNvSpPr>
            <a:spLocks noGrp="1"/>
          </p:cNvSpPr>
          <p:nvPr>
            <p:ph idx="1"/>
          </p:nvPr>
        </p:nvSpPr>
        <p:spPr>
          <a:xfrm>
            <a:off x="457199" y="1600200"/>
            <a:ext cx="4541191" cy="4525963"/>
          </a:xfrm>
        </p:spPr>
        <p:txBody>
          <a:bodyPr>
            <a:normAutofit fontScale="92500"/>
          </a:bodyPr>
          <a:lstStyle/>
          <a:p>
            <a:r>
              <a:rPr lang="en-US" sz="3000" dirty="0" smtClean="0"/>
              <a:t>Simple “4-node” system</a:t>
            </a:r>
          </a:p>
          <a:p>
            <a:pPr lvl="1"/>
            <a:r>
              <a:rPr lang="en-US" sz="2400" dirty="0" smtClean="0"/>
              <a:t>Nodes represent measurements</a:t>
            </a:r>
          </a:p>
          <a:p>
            <a:pPr lvl="1"/>
            <a:r>
              <a:rPr lang="en-US" sz="2400" dirty="0" smtClean="0"/>
              <a:t>Two Regulators</a:t>
            </a:r>
          </a:p>
          <a:p>
            <a:pPr lvl="1"/>
            <a:r>
              <a:rPr lang="en-US" sz="2400" dirty="0" smtClean="0"/>
              <a:t>Two Capacitors</a:t>
            </a:r>
          </a:p>
          <a:p>
            <a:pPr lvl="1"/>
            <a:r>
              <a:rPr lang="en-US" sz="2400" dirty="0" smtClean="0"/>
              <a:t>Assume regulators have 100 V tap positions</a:t>
            </a:r>
          </a:p>
          <a:p>
            <a:r>
              <a:rPr lang="en-US" sz="3000" dirty="0" smtClean="0"/>
              <a:t>4700 V end of line desired</a:t>
            </a:r>
          </a:p>
          <a:p>
            <a:r>
              <a:rPr lang="en-US" sz="3000" dirty="0" smtClean="0"/>
              <a:t>0.99 </a:t>
            </a:r>
            <a:r>
              <a:rPr lang="en-US" sz="3000" dirty="0" err="1" smtClean="0"/>
              <a:t>pf</a:t>
            </a:r>
            <a:r>
              <a:rPr lang="en-US" sz="3000" dirty="0" smtClean="0"/>
              <a:t> desired</a:t>
            </a:r>
          </a:p>
          <a:p>
            <a:r>
              <a:rPr lang="en-US" sz="3000" dirty="0" smtClean="0"/>
              <a:t>Minimize reactive flow through </a:t>
            </a:r>
            <a:r>
              <a:rPr lang="en-US" sz="3000" dirty="0" err="1" smtClean="0"/>
              <a:t>Xfmr</a:t>
            </a:r>
            <a:endParaRPr lang="en-US" sz="3000" dirty="0" smtClean="0"/>
          </a:p>
        </p:txBody>
      </p:sp>
      <p:pic>
        <p:nvPicPr>
          <p:cNvPr id="13314" name="Picture 2" descr="C:\Users\d3x593\Desktop\Volt-VAR-Example\Base_Volt_V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7825"/>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951542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Initial Voltages</a:t>
            </a:r>
            <a:endParaRPr lang="en-US" dirty="0"/>
          </a:p>
        </p:txBody>
      </p:sp>
      <p:sp>
        <p:nvSpPr>
          <p:cNvPr id="3" name="Content Placeholder 2"/>
          <p:cNvSpPr>
            <a:spLocks noGrp="1"/>
          </p:cNvSpPr>
          <p:nvPr>
            <p:ph idx="1"/>
          </p:nvPr>
        </p:nvSpPr>
        <p:spPr>
          <a:xfrm>
            <a:off x="457199" y="1600200"/>
            <a:ext cx="4541191" cy="4525963"/>
          </a:xfrm>
        </p:spPr>
        <p:txBody>
          <a:bodyPr>
            <a:normAutofit/>
          </a:bodyPr>
          <a:lstStyle/>
          <a:p>
            <a:pPr marL="514350" indent="-514350">
              <a:buFont typeface="+mj-lt"/>
              <a:buAutoNum type="arabicPeriod"/>
            </a:pPr>
            <a:r>
              <a:rPr lang="en-US" sz="2800" dirty="0" smtClean="0"/>
              <a:t>Determine </a:t>
            </a:r>
            <a:r>
              <a:rPr lang="en-US" sz="2800" i="1" dirty="0" smtClean="0"/>
              <a:t>minimum voltage</a:t>
            </a:r>
            <a:r>
              <a:rPr lang="en-US" sz="2800" dirty="0" smtClean="0"/>
              <a:t> and </a:t>
            </a:r>
            <a:r>
              <a:rPr lang="en-US" sz="2800" i="1" dirty="0" smtClean="0"/>
              <a:t>regulator load-side voltages</a:t>
            </a:r>
          </a:p>
          <a:p>
            <a:pPr lvl="1"/>
            <a:r>
              <a:rPr lang="en-US" sz="2200" dirty="0" err="1" smtClean="0"/>
              <a:t>Reg</a:t>
            </a:r>
            <a:r>
              <a:rPr lang="en-US" sz="2200" dirty="0" smtClean="0"/>
              <a:t> 1 – 4850 V and 4600 V</a:t>
            </a:r>
          </a:p>
          <a:p>
            <a:pPr lvl="1"/>
            <a:r>
              <a:rPr lang="en-US" sz="2200" dirty="0" err="1" smtClean="0"/>
              <a:t>Reg</a:t>
            </a:r>
            <a:r>
              <a:rPr lang="en-US" sz="2200" dirty="0" smtClean="0"/>
              <a:t> 2 – 4840 V and 4700 V</a:t>
            </a:r>
          </a:p>
          <a:p>
            <a:pPr marL="0" indent="0">
              <a:buNone/>
            </a:pPr>
            <a:r>
              <a:rPr lang="en-US" sz="2800" dirty="0" smtClean="0"/>
              <a:t>1a. Evaluate voltages</a:t>
            </a:r>
          </a:p>
          <a:p>
            <a:pPr lvl="1"/>
            <a:r>
              <a:rPr lang="en-US" sz="2200" dirty="0" err="1" smtClean="0"/>
              <a:t>Reg</a:t>
            </a:r>
            <a:r>
              <a:rPr lang="en-US" sz="2200" dirty="0" smtClean="0"/>
              <a:t> 1 end-of-line voltage is low</a:t>
            </a:r>
          </a:p>
          <a:p>
            <a:pPr lvl="1"/>
            <a:r>
              <a:rPr lang="en-US" sz="2200" dirty="0" err="1" smtClean="0"/>
              <a:t>Reg</a:t>
            </a:r>
            <a:r>
              <a:rPr lang="en-US" sz="2200" dirty="0" smtClean="0"/>
              <a:t> 2 is acceptable</a:t>
            </a:r>
          </a:p>
          <a:p>
            <a:endParaRPr lang="en-US" dirty="0"/>
          </a:p>
        </p:txBody>
      </p:sp>
      <p:pic>
        <p:nvPicPr>
          <p:cNvPr id="14338" name="Picture 2" descr="C:\Users\d3x593\Desktop\Volt-VAR-Example\Base_Volt_VAR_Initial_Volt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9080" cy="34572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2803170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Condition Evaluation</a:t>
            </a:r>
            <a:endParaRPr lang="en-US" dirty="0"/>
          </a:p>
        </p:txBody>
      </p:sp>
      <p:sp>
        <p:nvSpPr>
          <p:cNvPr id="3" name="Content Placeholder 2"/>
          <p:cNvSpPr>
            <a:spLocks noGrp="1"/>
          </p:cNvSpPr>
          <p:nvPr>
            <p:ph idx="1"/>
          </p:nvPr>
        </p:nvSpPr>
        <p:spPr>
          <a:xfrm>
            <a:off x="457199" y="1600200"/>
            <a:ext cx="4541191" cy="4525963"/>
          </a:xfrm>
        </p:spPr>
        <p:txBody>
          <a:bodyPr>
            <a:normAutofit/>
          </a:bodyPr>
          <a:lstStyle/>
          <a:p>
            <a:pPr marL="514350" indent="-514350">
              <a:buFont typeface="+mj-lt"/>
              <a:buAutoNum type="arabicPeriod" startAt="2"/>
            </a:pPr>
            <a:r>
              <a:rPr lang="en-US" sz="2800" dirty="0" smtClean="0"/>
              <a:t>Compute </a:t>
            </a:r>
            <a:r>
              <a:rPr lang="en-US" sz="2800" i="1" dirty="0" smtClean="0"/>
              <a:t>voltage drop</a:t>
            </a:r>
            <a:r>
              <a:rPr lang="en-US" sz="2800" dirty="0" smtClean="0"/>
              <a:t> between regulator and minimum voltage</a:t>
            </a:r>
          </a:p>
          <a:p>
            <a:pPr lvl="1"/>
            <a:r>
              <a:rPr lang="en-US" sz="2200" dirty="0" err="1" smtClean="0"/>
              <a:t>Reg</a:t>
            </a:r>
            <a:r>
              <a:rPr lang="en-US" sz="2200" dirty="0" smtClean="0"/>
              <a:t> 1 – 250 V</a:t>
            </a:r>
          </a:p>
          <a:p>
            <a:pPr lvl="1"/>
            <a:r>
              <a:rPr lang="en-US" sz="2200" dirty="0" err="1" smtClean="0"/>
              <a:t>Reg</a:t>
            </a:r>
            <a:r>
              <a:rPr lang="en-US" sz="2200" dirty="0" smtClean="0"/>
              <a:t> 2 – No action needed, but 140 V drop</a:t>
            </a:r>
          </a:p>
          <a:p>
            <a:pPr marL="0" indent="0">
              <a:buNone/>
            </a:pPr>
            <a:endParaRPr lang="en-US" dirty="0"/>
          </a:p>
        </p:txBody>
      </p:sp>
      <p:pic>
        <p:nvPicPr>
          <p:cNvPr id="15362" name="Picture 2" descr="C:\Users\d3x593\Desktop\Volt-VAR-Example\Base_Volt_VAR_Evaluat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4609440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Corrective Actions</a:t>
            </a:r>
            <a:endParaRPr lang="en-US" dirty="0"/>
          </a:p>
        </p:txBody>
      </p:sp>
      <p:sp>
        <p:nvSpPr>
          <p:cNvPr id="3" name="Content Placeholder 2"/>
          <p:cNvSpPr>
            <a:spLocks noGrp="1"/>
          </p:cNvSpPr>
          <p:nvPr>
            <p:ph idx="1"/>
          </p:nvPr>
        </p:nvSpPr>
        <p:spPr>
          <a:xfrm>
            <a:off x="457199" y="1600200"/>
            <a:ext cx="4541191" cy="4525963"/>
          </a:xfrm>
        </p:spPr>
        <p:txBody>
          <a:bodyPr>
            <a:normAutofit fontScale="70000" lnSpcReduction="20000"/>
          </a:bodyPr>
          <a:lstStyle/>
          <a:p>
            <a:pPr marL="514350" indent="-514350">
              <a:buFont typeface="+mj-lt"/>
              <a:buAutoNum type="arabicPeriod" startAt="3"/>
            </a:pPr>
            <a:r>
              <a:rPr lang="en-US" sz="4000" i="1" dirty="0" smtClean="0"/>
              <a:t>Corrected desired voltage</a:t>
            </a:r>
            <a:r>
              <a:rPr lang="en-US" sz="4000" dirty="0" smtClean="0"/>
              <a:t> for </a:t>
            </a:r>
            <a:r>
              <a:rPr lang="en-US" sz="4000" dirty="0" err="1" smtClean="0"/>
              <a:t>Reg</a:t>
            </a:r>
            <a:r>
              <a:rPr lang="en-US" sz="4000" dirty="0" smtClean="0"/>
              <a:t> 1 is 4950 V</a:t>
            </a:r>
          </a:p>
          <a:p>
            <a:pPr lvl="1"/>
            <a:r>
              <a:rPr lang="en-US" sz="3100" dirty="0" smtClean="0"/>
              <a:t>(4700 desired + 250 V drop)</a:t>
            </a:r>
          </a:p>
          <a:p>
            <a:pPr lvl="1"/>
            <a:r>
              <a:rPr lang="en-US" sz="3100" dirty="0" err="1" smtClean="0"/>
              <a:t>Reg</a:t>
            </a:r>
            <a:r>
              <a:rPr lang="en-US" sz="3100" dirty="0" smtClean="0"/>
              <a:t> 1 is assumed to have an available position to “tap up”</a:t>
            </a:r>
          </a:p>
          <a:p>
            <a:pPr marL="514350" indent="-514350">
              <a:buFont typeface="+mj-lt"/>
              <a:buAutoNum type="arabicPeriod" startAt="3"/>
            </a:pPr>
            <a:r>
              <a:rPr lang="en-US" sz="4000" dirty="0" smtClean="0"/>
              <a:t>4950 V is assumed to not violate the upper voltage limit</a:t>
            </a:r>
          </a:p>
          <a:p>
            <a:pPr marL="514350" indent="-514350">
              <a:buFont typeface="+mj-lt"/>
              <a:buAutoNum type="arabicPeriod" startAt="3"/>
            </a:pPr>
            <a:r>
              <a:rPr lang="en-US" sz="4000" dirty="0" smtClean="0"/>
              <a:t>250 V drop is considered high-loading</a:t>
            </a:r>
          </a:p>
          <a:p>
            <a:pPr lvl="1"/>
            <a:r>
              <a:rPr lang="en-US" sz="3100" dirty="0" err="1" smtClean="0"/>
              <a:t>Deadband</a:t>
            </a:r>
            <a:r>
              <a:rPr lang="en-US" sz="3100" dirty="0" smtClean="0"/>
              <a:t> is assumed to be</a:t>
            </a:r>
            <a:br>
              <a:rPr lang="en-US" sz="3100" dirty="0" smtClean="0"/>
            </a:br>
            <a:r>
              <a:rPr lang="en-US" sz="3100" dirty="0" smtClean="0"/>
              <a:t>+/- 1 tap (+/- 100 V)</a:t>
            </a:r>
          </a:p>
        </p:txBody>
      </p:sp>
      <p:pic>
        <p:nvPicPr>
          <p:cNvPr id="16386" name="Picture 2" descr="C:\Users\d3x593\Desktop\Volt-VAR-Example\Base_Volt_VAR_Evaluate1_A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396053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Corrective Actions (continued)</a:t>
            </a:r>
            <a:endParaRPr lang="en-US" dirty="0"/>
          </a:p>
        </p:txBody>
      </p:sp>
      <p:sp>
        <p:nvSpPr>
          <p:cNvPr id="3" name="Content Placeholder 2"/>
          <p:cNvSpPr>
            <a:spLocks noGrp="1"/>
          </p:cNvSpPr>
          <p:nvPr>
            <p:ph idx="1"/>
          </p:nvPr>
        </p:nvSpPr>
        <p:spPr>
          <a:xfrm>
            <a:off x="457199" y="1600200"/>
            <a:ext cx="4541191" cy="4525963"/>
          </a:xfrm>
        </p:spPr>
        <p:txBody>
          <a:bodyPr>
            <a:normAutofit fontScale="85000" lnSpcReduction="10000"/>
          </a:bodyPr>
          <a:lstStyle/>
          <a:p>
            <a:pPr marL="514350" indent="-514350">
              <a:buFont typeface="+mj-lt"/>
              <a:buAutoNum type="arabicPeriod" startAt="6"/>
            </a:pPr>
            <a:r>
              <a:rPr lang="en-US" sz="3300" dirty="0" smtClean="0"/>
              <a:t>Outside the </a:t>
            </a:r>
            <a:r>
              <a:rPr lang="en-US" sz="3300" dirty="0" err="1" smtClean="0"/>
              <a:t>deadband</a:t>
            </a:r>
            <a:r>
              <a:rPr lang="en-US" sz="3300" dirty="0" smtClean="0"/>
              <a:t> of </a:t>
            </a:r>
            <a:r>
              <a:rPr lang="en-US" sz="3300" i="1" dirty="0" smtClean="0"/>
              <a:t>desired voltage</a:t>
            </a:r>
          </a:p>
          <a:p>
            <a:pPr lvl="1"/>
            <a:r>
              <a:rPr lang="en-US" sz="2600" dirty="0" smtClean="0"/>
              <a:t>+1 tap change is desired</a:t>
            </a:r>
          </a:p>
          <a:p>
            <a:pPr marL="514350" indent="-514350">
              <a:buFont typeface="+mj-lt"/>
              <a:buAutoNum type="arabicPeriod" startAt="6"/>
            </a:pPr>
            <a:r>
              <a:rPr lang="en-US" sz="3300" i="1" dirty="0" smtClean="0"/>
              <a:t>New voltage</a:t>
            </a:r>
            <a:r>
              <a:rPr lang="en-US" sz="3300" dirty="0" smtClean="0"/>
              <a:t> will be</a:t>
            </a:r>
            <a:br>
              <a:rPr lang="en-US" sz="3300" dirty="0" smtClean="0"/>
            </a:br>
            <a:r>
              <a:rPr lang="en-US" sz="3300" dirty="0" smtClean="0"/>
              <a:t>4950 V</a:t>
            </a:r>
          </a:p>
          <a:p>
            <a:pPr marL="914400" lvl="1" indent="-514350"/>
            <a:r>
              <a:rPr lang="en-US" sz="2600" dirty="0" smtClean="0"/>
              <a:t>4850 V current + 100 V tap up</a:t>
            </a:r>
          </a:p>
          <a:p>
            <a:pPr marL="914400" lvl="1" indent="-514350"/>
            <a:r>
              <a:rPr lang="en-US" sz="2600" dirty="0" smtClean="0"/>
              <a:t>Will not violate upper voltage limit</a:t>
            </a:r>
          </a:p>
          <a:p>
            <a:pPr marL="514350" indent="-514350">
              <a:buFont typeface="+mj-lt"/>
              <a:buAutoNum type="arabicPeriod" startAt="6"/>
            </a:pPr>
            <a:r>
              <a:rPr lang="en-US" sz="3300" dirty="0" smtClean="0"/>
              <a:t>Value of </a:t>
            </a:r>
            <a:r>
              <a:rPr lang="en-US" sz="3300" i="1" dirty="0" smtClean="0"/>
              <a:t>new voltage</a:t>
            </a:r>
            <a:r>
              <a:rPr lang="en-US" sz="3300" dirty="0" smtClean="0"/>
              <a:t> acceptable</a:t>
            </a:r>
          </a:p>
          <a:p>
            <a:pPr marL="914400" lvl="1" indent="-514350"/>
            <a:r>
              <a:rPr lang="en-US" sz="2600" dirty="0" smtClean="0"/>
              <a:t>Execute tap change</a:t>
            </a:r>
            <a:endParaRPr lang="en-US" sz="2600" dirty="0"/>
          </a:p>
        </p:txBody>
      </p:sp>
      <p:pic>
        <p:nvPicPr>
          <p:cNvPr id="16386" name="Picture 2" descr="C:\Users\d3x593\Desktop\Volt-VAR-Example\Base_Volt_VAR_Evaluate1_A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7078006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Voltage Result</a:t>
            </a:r>
            <a:endParaRPr lang="en-US" dirty="0"/>
          </a:p>
        </p:txBody>
      </p:sp>
      <p:sp>
        <p:nvSpPr>
          <p:cNvPr id="3" name="Content Placeholder 2"/>
          <p:cNvSpPr>
            <a:spLocks noGrp="1"/>
          </p:cNvSpPr>
          <p:nvPr>
            <p:ph idx="1"/>
          </p:nvPr>
        </p:nvSpPr>
        <p:spPr>
          <a:xfrm>
            <a:off x="457199" y="1600200"/>
            <a:ext cx="4541191" cy="4525963"/>
          </a:xfrm>
        </p:spPr>
        <p:txBody>
          <a:bodyPr>
            <a:normAutofit/>
          </a:bodyPr>
          <a:lstStyle/>
          <a:p>
            <a:r>
              <a:rPr lang="en-US" sz="2800" dirty="0" smtClean="0"/>
              <a:t>All voltages at desired values</a:t>
            </a:r>
          </a:p>
          <a:p>
            <a:r>
              <a:rPr lang="en-US" sz="2800" dirty="0" smtClean="0"/>
              <a:t>If Node 3 were still unacceptable, process would repeat</a:t>
            </a:r>
          </a:p>
          <a:p>
            <a:r>
              <a:rPr lang="en-US" sz="2800" dirty="0" smtClean="0"/>
              <a:t>Adjustment could occur simultaneous to </a:t>
            </a:r>
            <a:r>
              <a:rPr lang="en-US" sz="2800" dirty="0" err="1" smtClean="0"/>
              <a:t>Reg</a:t>
            </a:r>
            <a:r>
              <a:rPr lang="en-US" sz="2800" dirty="0" smtClean="0"/>
              <a:t> 2/Node 4 adjustments</a:t>
            </a:r>
          </a:p>
          <a:p>
            <a:endParaRPr lang="en-US" dirty="0"/>
          </a:p>
        </p:txBody>
      </p:sp>
      <p:pic>
        <p:nvPicPr>
          <p:cNvPr id="17410" name="Picture 2" descr="C:\Users\d3x593\Desktop\Volt-VAR-Example\Base_Volt_VAR_Evaluate1_Finish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5186763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Values</a:t>
            </a:r>
            <a:endParaRPr lang="en-US" dirty="0"/>
          </a:p>
        </p:txBody>
      </p:sp>
      <p:sp>
        <p:nvSpPr>
          <p:cNvPr id="3" name="Content Placeholder 2"/>
          <p:cNvSpPr>
            <a:spLocks noGrp="1"/>
          </p:cNvSpPr>
          <p:nvPr>
            <p:ph idx="1"/>
          </p:nvPr>
        </p:nvSpPr>
        <p:spPr>
          <a:xfrm>
            <a:off x="457199" y="1600200"/>
            <a:ext cx="4541191" cy="4525963"/>
          </a:xfrm>
        </p:spPr>
        <p:txBody>
          <a:bodyPr>
            <a:normAutofit fontScale="92500"/>
          </a:bodyPr>
          <a:lstStyle/>
          <a:p>
            <a:r>
              <a:rPr lang="en-US" sz="3000" dirty="0" smtClean="0"/>
              <a:t>Only occurs once voltage changes have completed</a:t>
            </a:r>
          </a:p>
          <a:p>
            <a:pPr marL="514350" indent="-514350">
              <a:buFont typeface="+mj-lt"/>
              <a:buAutoNum type="arabicPeriod"/>
            </a:pPr>
            <a:r>
              <a:rPr lang="en-US" sz="3000" dirty="0" smtClean="0"/>
              <a:t>Determine </a:t>
            </a:r>
            <a:r>
              <a:rPr lang="en-US" sz="3000" i="1" dirty="0" smtClean="0"/>
              <a:t>reactive power</a:t>
            </a:r>
            <a:r>
              <a:rPr lang="en-US" sz="3000" dirty="0" smtClean="0"/>
              <a:t> and compute </a:t>
            </a:r>
            <a:r>
              <a:rPr lang="en-US" sz="3000" i="1" dirty="0" smtClean="0"/>
              <a:t>power factor</a:t>
            </a:r>
          </a:p>
          <a:p>
            <a:pPr lvl="1"/>
            <a:r>
              <a:rPr lang="en-US" sz="2400" dirty="0" smtClean="0"/>
              <a:t>900 </a:t>
            </a:r>
            <a:r>
              <a:rPr lang="en-US" sz="2400" dirty="0" err="1" smtClean="0"/>
              <a:t>kVAr</a:t>
            </a:r>
            <a:r>
              <a:rPr lang="en-US" sz="2400" dirty="0" smtClean="0"/>
              <a:t> of reactive power</a:t>
            </a:r>
          </a:p>
          <a:p>
            <a:pPr lvl="1"/>
            <a:r>
              <a:rPr lang="en-US" sz="2400" dirty="0" smtClean="0"/>
              <a:t>0.95 power factor</a:t>
            </a:r>
          </a:p>
          <a:p>
            <a:pPr marL="514350" indent="-514350">
              <a:buFont typeface="+mj-lt"/>
              <a:buAutoNum type="arabicPeriod"/>
            </a:pPr>
            <a:r>
              <a:rPr lang="en-US" sz="3000" dirty="0" smtClean="0"/>
              <a:t>Determine if below </a:t>
            </a:r>
            <a:r>
              <a:rPr lang="en-US" sz="3000" i="1" dirty="0" smtClean="0"/>
              <a:t>desired power factor</a:t>
            </a:r>
          </a:p>
          <a:p>
            <a:pPr lvl="1"/>
            <a:r>
              <a:rPr lang="en-US" sz="2400" dirty="0" smtClean="0"/>
              <a:t>0.99 desired power factor, so is below (action needed)</a:t>
            </a:r>
          </a:p>
          <a:p>
            <a:endParaRPr lang="en-US" dirty="0"/>
          </a:p>
        </p:txBody>
      </p:sp>
      <p:pic>
        <p:nvPicPr>
          <p:cNvPr id="18435" name="Picture 3" descr="C:\Users\d3x593\Desktop\Volt-VAR-Example\Base_Volt_VAR_Evaluate2_Init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37315926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Correction</a:t>
            </a:r>
            <a:endParaRPr lang="en-US" dirty="0"/>
          </a:p>
        </p:txBody>
      </p:sp>
      <p:sp>
        <p:nvSpPr>
          <p:cNvPr id="3" name="Content Placeholder 2"/>
          <p:cNvSpPr>
            <a:spLocks noGrp="1"/>
          </p:cNvSpPr>
          <p:nvPr>
            <p:ph idx="1"/>
          </p:nvPr>
        </p:nvSpPr>
        <p:spPr>
          <a:xfrm>
            <a:off x="457199" y="1600200"/>
            <a:ext cx="4541191" cy="4525963"/>
          </a:xfrm>
        </p:spPr>
        <p:txBody>
          <a:bodyPr>
            <a:normAutofit/>
          </a:bodyPr>
          <a:lstStyle/>
          <a:p>
            <a:pPr marL="514350" indent="-514350">
              <a:buFont typeface="+mj-lt"/>
              <a:buAutoNum type="arabicPeriod" startAt="3"/>
            </a:pPr>
            <a:r>
              <a:rPr lang="en-US" sz="2800" dirty="0" smtClean="0"/>
              <a:t>Outside range, proceed through capacitors</a:t>
            </a:r>
          </a:p>
          <a:p>
            <a:pPr lvl="1"/>
            <a:r>
              <a:rPr lang="en-US" sz="2200" dirty="0" smtClean="0"/>
              <a:t>Use default </a:t>
            </a:r>
            <a:r>
              <a:rPr lang="en-US" sz="2200" i="1" dirty="0" err="1" smtClean="0"/>
              <a:t>d_min</a:t>
            </a:r>
            <a:r>
              <a:rPr lang="en-US" sz="2200" dirty="0" smtClean="0"/>
              <a:t> of 0.3 and </a:t>
            </a:r>
            <a:r>
              <a:rPr lang="en-US" sz="2200" i="1" dirty="0" err="1" smtClean="0"/>
              <a:t>d_max</a:t>
            </a:r>
            <a:r>
              <a:rPr lang="en-US" sz="2200" dirty="0" smtClean="0"/>
              <a:t> of 0.6</a:t>
            </a:r>
          </a:p>
          <a:p>
            <a:pPr lvl="1"/>
            <a:r>
              <a:rPr lang="en-US" sz="2200" dirty="0" smtClean="0"/>
              <a:t>5 </a:t>
            </a:r>
            <a:r>
              <a:rPr lang="en-US" sz="2200" dirty="0" err="1" smtClean="0"/>
              <a:t>MVAr</a:t>
            </a:r>
            <a:r>
              <a:rPr lang="en-US" sz="2200" dirty="0" smtClean="0"/>
              <a:t> capacitor</a:t>
            </a:r>
          </a:p>
          <a:p>
            <a:pPr marL="914400" lvl="2" indent="0">
              <a:buNone/>
            </a:pPr>
            <a:r>
              <a:rPr lang="en-US" sz="2200" dirty="0" smtClean="0"/>
              <a:t>0.6 * 5 </a:t>
            </a:r>
            <a:r>
              <a:rPr lang="en-US" sz="2200" dirty="0" err="1" smtClean="0"/>
              <a:t>MVAr</a:t>
            </a:r>
            <a:r>
              <a:rPr lang="en-US" sz="2200" dirty="0" smtClean="0"/>
              <a:t> = 3.0 </a:t>
            </a:r>
            <a:r>
              <a:rPr lang="en-US" sz="2200" dirty="0" err="1" smtClean="0"/>
              <a:t>MVAr</a:t>
            </a:r>
            <a:r>
              <a:rPr lang="en-US" sz="2200" dirty="0" smtClean="0"/>
              <a:t> – too big, no action</a:t>
            </a:r>
          </a:p>
          <a:p>
            <a:pPr lvl="1"/>
            <a:r>
              <a:rPr lang="en-US" sz="2200" dirty="0" smtClean="0"/>
              <a:t>1 </a:t>
            </a:r>
            <a:r>
              <a:rPr lang="en-US" sz="2200" dirty="0" err="1" smtClean="0"/>
              <a:t>MVAr</a:t>
            </a:r>
            <a:r>
              <a:rPr lang="en-US" sz="2200" dirty="0" smtClean="0"/>
              <a:t> capacitor</a:t>
            </a:r>
          </a:p>
          <a:p>
            <a:pPr marL="914400" lvl="2" indent="0">
              <a:buNone/>
            </a:pPr>
            <a:r>
              <a:rPr lang="en-US" sz="2200" dirty="0" smtClean="0"/>
              <a:t>0.6 * 1 </a:t>
            </a:r>
            <a:r>
              <a:rPr lang="en-US" sz="2200" dirty="0" err="1" smtClean="0"/>
              <a:t>MVAr</a:t>
            </a:r>
            <a:r>
              <a:rPr lang="en-US" sz="2200" dirty="0" smtClean="0"/>
              <a:t> = 0.6 </a:t>
            </a:r>
            <a:r>
              <a:rPr lang="en-US" sz="2200" dirty="0" err="1" smtClean="0"/>
              <a:t>MVAr</a:t>
            </a:r>
            <a:r>
              <a:rPr lang="en-US" sz="2200" dirty="0" smtClean="0"/>
              <a:t> – under limit, switch it in</a:t>
            </a:r>
          </a:p>
          <a:p>
            <a:endParaRPr lang="en-US" dirty="0"/>
          </a:p>
        </p:txBody>
      </p:sp>
      <p:pic>
        <p:nvPicPr>
          <p:cNvPr id="19459" name="Picture 3" descr="C:\Users\d3x593\Desktop\Volt-VAR-Example\Base_Volt_VAR_Evaluate2_A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31360221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Result</a:t>
            </a:r>
            <a:endParaRPr lang="en-US" dirty="0"/>
          </a:p>
        </p:txBody>
      </p:sp>
      <p:sp>
        <p:nvSpPr>
          <p:cNvPr id="3" name="Content Placeholder 2"/>
          <p:cNvSpPr>
            <a:spLocks noGrp="1"/>
          </p:cNvSpPr>
          <p:nvPr>
            <p:ph idx="1"/>
          </p:nvPr>
        </p:nvSpPr>
        <p:spPr>
          <a:xfrm>
            <a:off x="457199" y="1600200"/>
            <a:ext cx="4541191" cy="4525963"/>
          </a:xfrm>
        </p:spPr>
        <p:txBody>
          <a:bodyPr>
            <a:normAutofit fontScale="92500" lnSpcReduction="10000"/>
          </a:bodyPr>
          <a:lstStyle/>
          <a:p>
            <a:r>
              <a:rPr lang="en-US" sz="3000" dirty="0" smtClean="0"/>
              <a:t>Evaluate results</a:t>
            </a:r>
          </a:p>
          <a:p>
            <a:pPr lvl="1"/>
            <a:r>
              <a:rPr lang="en-US" sz="2400" dirty="0" smtClean="0"/>
              <a:t>If no voltage changes are required, proceed</a:t>
            </a:r>
          </a:p>
          <a:p>
            <a:pPr lvl="1"/>
            <a:r>
              <a:rPr lang="en-US" sz="2400" dirty="0" smtClean="0"/>
              <a:t>If more reactive changes required, rescan the capacitor list</a:t>
            </a:r>
          </a:p>
          <a:p>
            <a:r>
              <a:rPr lang="en-US" sz="3000" dirty="0" smtClean="0"/>
              <a:t>Capacitor changes can influence voltages</a:t>
            </a:r>
          </a:p>
          <a:p>
            <a:pPr lvl="1"/>
            <a:r>
              <a:rPr lang="en-US" sz="2400" dirty="0" smtClean="0"/>
              <a:t>May exceed limits</a:t>
            </a:r>
          </a:p>
          <a:p>
            <a:pPr lvl="1"/>
            <a:r>
              <a:rPr lang="en-US" sz="2400" dirty="0" smtClean="0"/>
              <a:t>Can cause regulator and capacitor “fighting” in this simple algorithm</a:t>
            </a:r>
            <a:endParaRPr lang="en-US" sz="2400" dirty="0"/>
          </a:p>
        </p:txBody>
      </p:sp>
      <p:pic>
        <p:nvPicPr>
          <p:cNvPr id="20483" name="Picture 3" descr="C:\Users\d3x593\Desktop\Volt-VAR-Example\Base_Volt_VAR_Evaluate2_Finish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17958259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Integrated Volt/VAR Control in Distribution Systems</a:t>
            </a:r>
            <a:endParaRPr lang="en-US" dirty="0"/>
          </a:p>
        </p:txBody>
      </p:sp>
      <p:sp>
        <p:nvSpPr>
          <p:cNvPr id="3" name="Content Placeholder 2"/>
          <p:cNvSpPr>
            <a:spLocks noGrp="1"/>
          </p:cNvSpPr>
          <p:nvPr>
            <p:ph idx="1"/>
          </p:nvPr>
        </p:nvSpPr>
        <p:spPr/>
        <p:txBody>
          <a:bodyPr>
            <a:normAutofit/>
          </a:bodyPr>
          <a:lstStyle/>
          <a:p>
            <a:r>
              <a:rPr lang="en-US" dirty="0" smtClean="0"/>
              <a:t>This is an openly available Volt-VAR control system that has been implemented in GridLAB-D.</a:t>
            </a:r>
          </a:p>
          <a:p>
            <a:endParaRPr lang="en-US" dirty="0" smtClean="0"/>
          </a:p>
          <a:p>
            <a:r>
              <a:rPr lang="en-US" dirty="0" smtClean="0"/>
              <a:t>It is composed of two coordinated goals.</a:t>
            </a:r>
          </a:p>
          <a:p>
            <a:pPr lvl="1"/>
            <a:r>
              <a:rPr lang="en-US" dirty="0" smtClean="0"/>
              <a:t>Voltage reduction</a:t>
            </a:r>
          </a:p>
          <a:p>
            <a:pPr lvl="1"/>
            <a:r>
              <a:rPr lang="en-US" dirty="0" smtClean="0"/>
              <a:t>VAR control</a:t>
            </a:r>
          </a:p>
          <a:p>
            <a:pPr lvl="1"/>
            <a:endParaRPr lang="en-US" dirty="0" smtClean="0"/>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Traditional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a:bodyPr>
          <a:lstStyle/>
          <a:p>
            <a:r>
              <a:rPr lang="en-US" sz="2000" dirty="0" smtClean="0"/>
              <a:t>The voltage supplied to the customer is generally maintained within the limits set by ANSI C84.1, 120V +/-5</a:t>
            </a:r>
            <a:r>
              <a:rPr lang="en-US" sz="2000" dirty="0" smtClean="0"/>
              <a:t>%.</a:t>
            </a:r>
          </a:p>
          <a:p>
            <a:endParaRPr lang="en-US" sz="2000" dirty="0" smtClean="0"/>
          </a:p>
          <a:p>
            <a:r>
              <a:rPr lang="en-US" sz="2000" dirty="0" smtClean="0"/>
              <a:t>This is done by setting the voltage at the “head” of the feeder at the high end of the band, to ensure that the voltage drop at peak load does not exceed limits.</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9340"/>
    </mc:Choice>
    <mc:Fallback>
      <p:transition spd="slow" advTm="179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3377" x="2035175" y="5372100"/>
          <p14:tracePt t="33404" x="2028825" y="5372100"/>
          <p14:tracePt t="33412" x="2028825" y="5365750"/>
          <p14:tracePt t="33431" x="2022475" y="5354638"/>
          <p14:tracePt t="33447" x="2017713" y="5343525"/>
          <p14:tracePt t="33464" x="2017713" y="5326063"/>
          <p14:tracePt t="33467" x="2006600" y="5303838"/>
          <p14:tracePt t="33484" x="2006600" y="5286375"/>
          <p14:tracePt t="33500" x="2000250" y="5257800"/>
          <p14:tracePt t="33515" x="1989138" y="5222875"/>
          <p14:tracePt t="33531" x="1982788" y="5200650"/>
          <p14:tracePt t="33531" x="1982788" y="5178425"/>
          <p14:tracePt t="33548" x="1978025" y="5143500"/>
          <p14:tracePt t="33571" x="1971675" y="5114925"/>
          <p14:tracePt t="33587" x="1971675" y="5086350"/>
          <p14:tracePt t="33603" x="1971675" y="5057775"/>
          <p14:tracePt t="33619" x="1971675" y="5040313"/>
          <p14:tracePt t="33636" x="1971675" y="5018088"/>
          <p14:tracePt t="33648" x="1971675" y="5006975"/>
          <p14:tracePt t="33664" x="1965325" y="4989513"/>
          <p14:tracePt t="33681" x="1965325" y="4978400"/>
          <p14:tracePt t="33697" x="1965325" y="4965700"/>
          <p14:tracePt t="33715" x="1965325" y="4954588"/>
          <p14:tracePt t="33731" x="1965325" y="4943475"/>
          <p14:tracePt t="33748" x="1960563" y="4932363"/>
          <p14:tracePt t="33764" x="1960563" y="4914900"/>
          <p14:tracePt t="33781" x="1960563" y="4897438"/>
          <p14:tracePt t="33797" x="1960563" y="4886325"/>
          <p14:tracePt t="33815" x="1960563" y="4868863"/>
          <p14:tracePt t="33831" x="1960563" y="4846638"/>
          <p14:tracePt t="33848" x="1960563" y="4835525"/>
          <p14:tracePt t="33864" x="1954213" y="4811713"/>
          <p14:tracePt t="33881" x="1954213" y="4800600"/>
          <p14:tracePt t="33897" x="1954213" y="4789488"/>
          <p14:tracePt t="33914" x="1954213" y="4783138"/>
          <p14:tracePt t="33931" x="1954213" y="4772025"/>
          <p14:tracePt t="34035" x="1954213" y="4765675"/>
          <p14:tracePt t="34051" x="1954213" y="4760913"/>
          <p14:tracePt t="34067" x="1954213" y="4754563"/>
          <p14:tracePt t="34084" x="1954213" y="4749800"/>
          <p14:tracePt t="34356" x="1954213" y="4743450"/>
          <p14:tracePt t="34381" x="1954213" y="4737100"/>
          <p14:tracePt t="34411" x="1954213" y="4732338"/>
          <p14:tracePt t="34435" x="1954213" y="4725988"/>
          <p14:tracePt t="36459" x="1949450" y="4725988"/>
          <p14:tracePt t="36571" x="1943100" y="4725988"/>
          <p14:tracePt t="36584" x="1931988" y="4725988"/>
          <p14:tracePt t="36598" x="1931988" y="4721225"/>
          <p14:tracePt t="36614" x="1925638" y="4714875"/>
          <p14:tracePt t="36631" x="1914525" y="4708525"/>
          <p14:tracePt t="36647" x="1908175" y="4708525"/>
          <p14:tracePt t="37307" x="1903413" y="4708525"/>
          <p14:tracePt t="37371" x="1897063" y="4708525"/>
          <p14:tracePt t="37523" x="1892300" y="4708525"/>
          <p14:tracePt t="40499" x="1897063" y="4708525"/>
          <p14:tracePt t="42027" x="1903413" y="4708525"/>
          <p14:tracePt t="42099" x="1908175" y="4708525"/>
          <p14:tracePt t="42419" x="1914525" y="4708525"/>
          <p14:tracePt t="42430" x="1920875" y="4708525"/>
          <p14:tracePt t="42431" x="1936750" y="4708525"/>
          <p14:tracePt t="42447" x="1982788" y="4708525"/>
          <p14:tracePt t="42464" x="2035175" y="4708525"/>
          <p14:tracePt t="42480" x="2103438" y="4708525"/>
          <p14:tracePt t="42497" x="2178050" y="4708525"/>
          <p14:tracePt t="42513" x="2239963" y="4708525"/>
          <p14:tracePt t="42530" x="2292350" y="4708525"/>
          <p14:tracePt t="42547" x="2360613" y="4708525"/>
          <p14:tracePt t="42564" x="2393950" y="4708525"/>
          <p14:tracePt t="42580" x="2428875" y="4714875"/>
          <p14:tracePt t="42598" x="2463800" y="4714875"/>
          <p14:tracePt t="42614" x="2503488" y="4721225"/>
          <p14:tracePt t="42632" x="2543175" y="4721225"/>
          <p14:tracePt t="42648" x="2582863" y="4725988"/>
          <p14:tracePt t="42665" x="2628900" y="4732338"/>
          <p14:tracePt t="42681" x="2679700" y="4732338"/>
          <p14:tracePt t="42698" x="2754313" y="4737100"/>
          <p14:tracePt t="42714" x="2835275" y="4743450"/>
          <p14:tracePt t="42732" x="2925763" y="4743450"/>
          <p14:tracePt t="42748" x="3079750" y="4749800"/>
          <p14:tracePt t="42765" x="3171825" y="4749800"/>
          <p14:tracePt t="42781" x="3263900" y="4749800"/>
          <p14:tracePt t="42798" x="3360738" y="4754563"/>
          <p14:tracePt t="42814" x="3463925" y="4754563"/>
          <p14:tracePt t="42832" x="3554413" y="4754563"/>
          <p14:tracePt t="42848" x="3651250" y="4760913"/>
          <p14:tracePt t="42865" x="3732213" y="4760913"/>
          <p14:tracePt t="42881" x="3817938" y="4765675"/>
          <p14:tracePt t="42898" x="3903663" y="4772025"/>
          <p14:tracePt t="42914" x="3983038" y="4772025"/>
          <p14:tracePt t="42932" x="4051300" y="4778375"/>
          <p14:tracePt t="42948" x="4149725" y="4783138"/>
          <p14:tracePt t="42965" x="4206875" y="4789488"/>
          <p14:tracePt t="42981" x="4264025" y="4800600"/>
          <p14:tracePt t="42998" x="4332288" y="4806950"/>
          <p14:tracePt t="43014" x="4394200" y="4818063"/>
          <p14:tracePt t="43031" x="4464050" y="4822825"/>
          <p14:tracePt t="43048" x="4525963" y="4835525"/>
          <p14:tracePt t="43065" x="4600575" y="4840288"/>
          <p14:tracePt t="43081" x="4668838" y="4846638"/>
          <p14:tracePt t="43098" x="4760913" y="4857750"/>
          <p14:tracePt t="43114" x="4846638" y="4875213"/>
          <p14:tracePt t="43131" x="4989513" y="4886325"/>
          <p14:tracePt t="43148" x="5092700" y="4892675"/>
          <p14:tracePt t="43165" x="5200650" y="4903788"/>
          <p14:tracePt t="43181" x="5303838" y="4908550"/>
          <p14:tracePt t="43199" x="5407025" y="4926013"/>
          <p14:tracePt t="43214" x="5497513" y="4943475"/>
          <p14:tracePt t="43231" x="5589588" y="4965700"/>
          <p14:tracePt t="43248" x="5668963" y="4978400"/>
          <p14:tracePt t="43265" x="5732463" y="4989513"/>
          <p14:tracePt t="43281" x="5789613" y="4994275"/>
          <p14:tracePt t="43298" x="5835650" y="5011738"/>
          <p14:tracePt t="43314" x="5886450" y="5022850"/>
          <p14:tracePt t="43331" x="5932488" y="5040313"/>
          <p14:tracePt t="43348" x="6007100" y="5057775"/>
          <p14:tracePt t="43365" x="6057900" y="5075238"/>
          <p14:tracePt t="43381" x="6103938" y="5086350"/>
          <p14:tracePt t="43398" x="6149975" y="5097463"/>
          <p14:tracePt t="43414" x="6178550" y="5108575"/>
          <p14:tracePt t="43431" x="6211888" y="5121275"/>
          <p14:tracePt t="43448" x="6235700" y="5137150"/>
          <p14:tracePt t="43464" x="6257925" y="5149850"/>
          <p14:tracePt t="43481" x="6280150" y="5160963"/>
          <p14:tracePt t="43498" x="6297613" y="5165725"/>
          <p14:tracePt t="43514" x="6308725" y="5178425"/>
          <p14:tracePt t="43531" x="6326188" y="5183188"/>
          <p14:tracePt t="43548" x="6326188" y="5189538"/>
          <p14:tracePt t="44244" x="6321425" y="5189538"/>
          <p14:tracePt t="44252" x="6303963" y="5189538"/>
          <p14:tracePt t="44260" x="6292850" y="5189538"/>
          <p14:tracePt t="44268" x="6257925" y="5189538"/>
          <p14:tracePt t="44281" x="6218238" y="5189538"/>
          <p14:tracePt t="44298" x="6172200" y="5189538"/>
          <p14:tracePt t="44315" x="6121400" y="5189538"/>
          <p14:tracePt t="44331" x="6057900" y="5189538"/>
          <p14:tracePt t="44349" x="6007100" y="5189538"/>
          <p14:tracePt t="44365" x="5965825" y="5183188"/>
          <p14:tracePt t="44382" x="5915025" y="5178425"/>
          <p14:tracePt t="44398" x="5864225" y="5172075"/>
          <p14:tracePt t="44415" x="5822950" y="5165725"/>
          <p14:tracePt t="44431" x="5783263" y="5165725"/>
          <p14:tracePt t="44448" x="5732463" y="5160963"/>
          <p14:tracePt t="44464" x="5692775" y="5160963"/>
          <p14:tracePt t="44481" x="5635625" y="5160963"/>
          <p14:tracePt t="44498" x="5572125" y="5160963"/>
          <p14:tracePt t="44515" x="5497513" y="5160963"/>
          <p14:tracePt t="44531" x="5372100" y="5160963"/>
          <p14:tracePt t="44548" x="5275263" y="5160963"/>
          <p14:tracePt t="44564" x="5172075" y="5154613"/>
          <p14:tracePt t="44581" x="5064125" y="5154613"/>
          <p14:tracePt t="44598" x="4960938" y="5149850"/>
          <p14:tracePt t="44614" x="4875213" y="5143500"/>
          <p14:tracePt t="44631" x="4789488" y="5137150"/>
          <p14:tracePt t="44648" x="4703763" y="5137150"/>
          <p14:tracePt t="44664" x="4606925" y="5126038"/>
          <p14:tracePt t="44681" x="4508500" y="5121275"/>
          <p14:tracePt t="44698" x="4406900" y="5114925"/>
          <p14:tracePt t="44715" x="4308475" y="5108575"/>
          <p14:tracePt t="44731" x="4178300" y="5103813"/>
          <p14:tracePt t="44748" x="4114800" y="5097463"/>
          <p14:tracePt t="44764" x="4057650" y="5097463"/>
          <p14:tracePt t="44781" x="4006850" y="5097463"/>
          <p14:tracePt t="44798" x="3949700" y="5092700"/>
          <p14:tracePt t="44814" x="3903663" y="5086350"/>
          <p14:tracePt t="44831" x="3868738" y="5086350"/>
          <p14:tracePt t="44848" x="3840163" y="5086350"/>
          <p14:tracePt t="44864" x="3811588" y="5086350"/>
          <p14:tracePt t="44881" x="3789363" y="5086350"/>
          <p14:tracePt t="44898" x="3765550" y="5080000"/>
          <p14:tracePt t="44915" x="3760788" y="5080000"/>
          <p14:tracePt t="45337" x="0" y="0"/>
        </p14:tracePtLst>
        <p14:tracePtLst>
          <p14:tracePt t="59274" x="6611938" y="5280025"/>
          <p14:tracePt t="59463" x="6611938" y="5275263"/>
          <p14:tracePt t="59503" x="6611938" y="5268913"/>
          <p14:tracePt t="59511" x="6618288" y="5268913"/>
          <p14:tracePt t="59535" x="6623050" y="5268913"/>
          <p14:tracePt t="59550" x="6623050" y="5264150"/>
          <p14:tracePt t="59567" x="6623050" y="5251450"/>
          <p14:tracePt t="59583" x="6623050" y="5240338"/>
          <p14:tracePt t="59600" x="6623050" y="5229225"/>
          <p14:tracePt t="59617" x="6623050" y="5218113"/>
          <p14:tracePt t="59633" x="6623050" y="5207000"/>
          <p14:tracePt t="59650" x="6623050" y="5200650"/>
          <p14:tracePt t="59667" x="6623050" y="5189538"/>
          <p14:tracePt t="59683" x="6623050" y="5183188"/>
          <p14:tracePt t="59700" x="6623050" y="5178425"/>
          <p14:tracePt t="59717" x="6623050" y="5165725"/>
          <p14:tracePt t="59733" x="6623050" y="5154613"/>
          <p14:tracePt t="59733" x="6623050" y="5149850"/>
          <p14:tracePt t="59751" x="6623050" y="5137150"/>
          <p14:tracePt t="59767" x="6623050" y="5121275"/>
          <p14:tracePt t="59783" x="6623050" y="5103813"/>
          <p14:tracePt t="59800" x="6623050" y="5092700"/>
          <p14:tracePt t="59817" x="6623050" y="5068888"/>
          <p14:tracePt t="59833" x="6623050" y="5057775"/>
          <p14:tracePt t="59850" x="6623050" y="5035550"/>
          <p14:tracePt t="59867" x="6623050" y="5018088"/>
          <p14:tracePt t="59883" x="6623050" y="5000625"/>
          <p14:tracePt t="59900" x="6623050" y="4983163"/>
          <p14:tracePt t="59917" x="6623050" y="4965700"/>
          <p14:tracePt t="59933" x="6623050" y="4960938"/>
          <p14:tracePt t="59950" x="6623050" y="4943475"/>
          <p14:tracePt t="59968" x="6623050" y="4937125"/>
          <p14:tracePt t="60015" x="6623050" y="4932363"/>
          <p14:tracePt t="60039" x="6623050" y="4926013"/>
          <p14:tracePt t="60079" x="6623050" y="4921250"/>
          <p14:tracePt t="60103" x="6623050" y="4914900"/>
          <p14:tracePt t="60126" x="6623050" y="4908550"/>
          <p14:tracePt t="60132" x="6623050" y="4903788"/>
          <p14:tracePt t="60670" x="6623050" y="4908550"/>
          <p14:tracePt t="60711" x="6623050" y="4914900"/>
          <p14:tracePt t="60716" x="6623050" y="4932363"/>
          <p14:tracePt t="60734" x="6623050" y="4954588"/>
          <p14:tracePt t="60750" x="6623050" y="5000625"/>
          <p14:tracePt t="60767" x="6629400" y="5022850"/>
          <p14:tracePt t="60783" x="6635750" y="5046663"/>
          <p14:tracePt t="60801" x="6635750" y="5064125"/>
          <p14:tracePt t="60816" x="6640513" y="5075238"/>
          <p14:tracePt t="60834" x="6640513" y="5092700"/>
          <p14:tracePt t="60850" x="6646863" y="5114925"/>
          <p14:tracePt t="60867" x="6646863" y="5132388"/>
          <p14:tracePt t="60883" x="6651625" y="5149850"/>
          <p14:tracePt t="60901" x="6651625" y="5160963"/>
          <p14:tracePt t="60916" x="6651625" y="5172075"/>
          <p14:tracePt t="60934" x="6651625" y="5183188"/>
          <p14:tracePt t="60950" x="6651625" y="5194300"/>
          <p14:tracePt t="60967" x="6651625" y="5207000"/>
          <p14:tracePt t="62358" x="6657975" y="5207000"/>
          <p14:tracePt t="62366" x="6657975" y="5194300"/>
          <p14:tracePt t="62383" x="6657975" y="5183188"/>
          <p14:tracePt t="62400" x="6657975" y="5178425"/>
          <p14:tracePt t="62417" x="6657975" y="5172075"/>
          <p14:tracePt t="62433" x="6657975" y="5160963"/>
          <p14:tracePt t="62450" x="6657975" y="5149850"/>
          <p14:tracePt t="62466" x="6657975" y="5143500"/>
          <p14:tracePt t="62483" x="6657975" y="5132388"/>
          <p14:tracePt t="62500" x="6657975" y="5114925"/>
          <p14:tracePt t="62517" x="6657975" y="5108575"/>
          <p14:tracePt t="62533" x="6657975" y="5103813"/>
          <p14:tracePt t="62671" x="6657975" y="5097463"/>
          <p14:tracePt t="62686" x="6657975" y="5092700"/>
          <p14:tracePt t="62702" x="6657975" y="5086350"/>
          <p14:tracePt t="62706" x="6657975" y="5080000"/>
          <p14:tracePt t="62716" x="6657975" y="5064125"/>
          <p14:tracePt t="62733" x="6657975" y="5051425"/>
          <p14:tracePt t="62750" x="6657975" y="5040313"/>
          <p14:tracePt t="62767" x="6657975" y="5035550"/>
          <p14:tracePt t="62783" x="6657975" y="5022850"/>
          <p14:tracePt t="62800" x="6657975" y="5018088"/>
          <p14:tracePt t="62817" x="6657975" y="5011738"/>
          <p14:tracePt t="62833" x="6657975" y="5006975"/>
          <p14:tracePt t="62850" x="6657975" y="5000625"/>
          <p14:tracePt t="62866" x="6657975" y="4994275"/>
          <p14:tracePt t="62883" x="6657975" y="4983163"/>
          <p14:tracePt t="62900" x="6657975" y="4978400"/>
          <p14:tracePt t="62917" x="6657975" y="4972050"/>
          <p14:tracePt t="62933" x="6657975" y="4965700"/>
          <p14:tracePt t="62950" x="6657975" y="4954588"/>
          <p14:tracePt t="62967" x="6657975" y="4949825"/>
          <p14:tracePt t="62983" x="6657975" y="4943475"/>
          <p14:tracePt t="63000" x="6657975" y="4937125"/>
          <p14:tracePt t="63582" x="6657975" y="4932363"/>
          <p14:tracePt t="63615" x="6657975" y="4926013"/>
          <p14:tracePt t="63624" x="6657975" y="4921250"/>
          <p14:tracePt t="63910" x="6657975" y="4914900"/>
          <p14:tracePt t="63942" x="6657975" y="4908550"/>
          <p14:tracePt t="66583" x="0" y="0"/>
        </p14:tracePtLst>
        <p14:tracePtLst>
          <p14:tracePt t="160720" x="6572250" y="5526088"/>
          <p14:tracePt t="160721" x="6572250" y="5521325"/>
          <p14:tracePt t="160733" x="6572250" y="5497513"/>
          <p14:tracePt t="160749" x="6572250" y="5486400"/>
          <p14:tracePt t="160766" x="6572250" y="5464175"/>
          <p14:tracePt t="160783" x="6572250" y="5451475"/>
          <p14:tracePt t="160799" x="6572250" y="5422900"/>
          <p14:tracePt t="160816" x="6572250" y="5411788"/>
          <p14:tracePt t="160833" x="6572250" y="5400675"/>
          <p14:tracePt t="160849" x="6572250" y="5389563"/>
          <p14:tracePt t="160866" x="6572250" y="5378450"/>
          <p14:tracePt t="160899" x="6572250" y="5372100"/>
          <p14:tracePt t="160904" x="6572250" y="5360988"/>
          <p14:tracePt t="160920" x="6572250" y="5354638"/>
          <p14:tracePt t="160936" x="6572250" y="5343525"/>
          <p14:tracePt t="160952" x="6572250" y="5332413"/>
          <p14:tracePt t="160966" x="6572250" y="5326063"/>
          <p14:tracePt t="160983" x="6572250" y="5314950"/>
          <p14:tracePt t="160983" x="6572250" y="5308600"/>
          <p14:tracePt t="161000" x="6572250" y="5303838"/>
          <p14:tracePt t="161016" x="6572250" y="5292725"/>
          <p14:tracePt t="161033" x="6572250" y="5280025"/>
          <p14:tracePt t="161049" x="6572250" y="5268913"/>
          <p14:tracePt t="161066" x="6578600" y="5257800"/>
          <p14:tracePt t="161083" x="6578600" y="5246688"/>
          <p14:tracePt t="161100" x="6578600" y="5235575"/>
          <p14:tracePt t="161116" x="6578600" y="5222875"/>
          <p14:tracePt t="161133" x="6583363" y="5207000"/>
          <p14:tracePt t="161149" x="6583363" y="5194300"/>
          <p14:tracePt t="161166" x="6583363" y="5178425"/>
          <p14:tracePt t="161183" x="6583363" y="5165725"/>
          <p14:tracePt t="161183" x="6583363" y="5160963"/>
          <p14:tracePt t="161200" x="6583363" y="5143500"/>
          <p14:tracePt t="161216" x="6589713" y="5132388"/>
          <p14:tracePt t="161233" x="6589713" y="5121275"/>
          <p14:tracePt t="161249" x="6589713" y="5114925"/>
          <p14:tracePt t="161266" x="6589713" y="5097463"/>
          <p14:tracePt t="161283" x="6594475" y="5080000"/>
          <p14:tracePt t="161300" x="6594475" y="5068888"/>
          <p14:tracePt t="161316" x="6594475" y="5051425"/>
          <p14:tracePt t="161333" x="6594475" y="5035550"/>
          <p14:tracePt t="161349" x="6594475" y="5022850"/>
          <p14:tracePt t="161366" x="6594475" y="5011738"/>
          <p14:tracePt t="161383" x="6594475" y="5000625"/>
          <p14:tracePt t="161383" x="6594475" y="4994275"/>
          <p14:tracePt t="161400" x="6594475" y="4989513"/>
          <p14:tracePt t="161416" x="6594475" y="4983163"/>
          <p14:tracePt t="161433" x="6594475" y="4978400"/>
          <p14:tracePt t="161704" x="6594475" y="4983163"/>
          <p14:tracePt t="161720" x="6594475" y="4994275"/>
          <p14:tracePt t="161720" x="6600825" y="5011738"/>
          <p14:tracePt t="161736" x="6607175" y="5057775"/>
          <p14:tracePt t="161750" x="6618288" y="5114925"/>
          <p14:tracePt t="161766" x="6623050" y="5172075"/>
          <p14:tracePt t="161783" x="6629400" y="5222875"/>
          <p14:tracePt t="161799" x="6629400" y="5280025"/>
          <p14:tracePt t="161816" x="6629400" y="5303838"/>
          <p14:tracePt t="161833" x="6629400" y="5332413"/>
          <p14:tracePt t="161850" x="6635750" y="5349875"/>
          <p14:tracePt t="161866" x="6640513" y="5372100"/>
          <p14:tracePt t="161883" x="6640513" y="5389563"/>
          <p14:tracePt t="161899" x="6640513" y="5394325"/>
          <p14:tracePt t="161916" x="6640513" y="5400675"/>
          <p14:tracePt t="162608" x="6640513" y="5394325"/>
          <p14:tracePt t="162640" x="6646863" y="5394325"/>
          <p14:tracePt t="162688" x="6651625" y="5394325"/>
          <p14:tracePt t="162704" x="6651625" y="5389563"/>
          <p14:tracePt t="162720" x="6651625" y="5378450"/>
          <p14:tracePt t="162728" x="6651625" y="5360988"/>
          <p14:tracePt t="162736" x="6651625" y="5332413"/>
          <p14:tracePt t="162750" x="6646863" y="5303838"/>
          <p14:tracePt t="162766" x="6640513" y="5268913"/>
          <p14:tracePt t="162783" x="6635750" y="5229225"/>
          <p14:tracePt t="162799" x="6629400" y="5189538"/>
          <p14:tracePt t="162817" x="6623050" y="5165725"/>
          <p14:tracePt t="162833" x="6618288" y="5149850"/>
          <p14:tracePt t="162849" x="6618288" y="5143500"/>
          <p14:tracePt t="162866" x="6618288" y="5132388"/>
          <p14:tracePt t="162883" x="6618288" y="5126038"/>
          <p14:tracePt t="162899" x="6611938" y="5114925"/>
          <p14:tracePt t="162916" x="6611938" y="5108575"/>
          <p14:tracePt t="162932" x="6611938" y="5097463"/>
          <p14:tracePt t="162949" x="6611938" y="5092700"/>
          <p14:tracePt t="163335"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Modified IEEE 13 Node System with Volt-VAR Control</a:t>
            </a:r>
            <a:endParaRPr lang="en-US" dirty="0">
              <a:latin typeface="Times New Roman" pitchFamily="18" charset="0"/>
              <a:cs typeface="Times New Roman" pitchFamily="18" charset="0"/>
            </a:endParaRPr>
          </a:p>
        </p:txBody>
      </p:sp>
      <p:sp>
        <p:nvSpPr>
          <p:cNvPr id="11" name="Content Placeholder 10"/>
          <p:cNvSpPr>
            <a:spLocks noGrp="1"/>
          </p:cNvSpPr>
          <p:nvPr>
            <p:ph sz="half" idx="2"/>
          </p:nvPr>
        </p:nvSpPr>
        <p:spPr>
          <a:xfrm>
            <a:off x="4648200" y="2438400"/>
            <a:ext cx="4038600" cy="2971800"/>
          </a:xfrm>
        </p:spPr>
        <p:txBody>
          <a:bodyPr>
            <a:normAutofit/>
          </a:bodyPr>
          <a:lstStyle/>
          <a:p>
            <a:pPr>
              <a:buFont typeface="Wingdings" pitchFamily="2" charset="2"/>
              <a:buChar char="Ø"/>
            </a:pPr>
            <a:r>
              <a:rPr lang="en-US" sz="1600" dirty="0" smtClean="0">
                <a:latin typeface="Times New Roman" pitchFamily="18" charset="0"/>
                <a:cs typeface="Times New Roman" pitchFamily="18" charset="0"/>
              </a:rPr>
              <a:t>The model has been modified from the original test feeder in order to examine voltage control issues.</a:t>
            </a:r>
          </a:p>
          <a:p>
            <a:pPr>
              <a:buFont typeface="Wingdings" pitchFamily="2" charset="2"/>
              <a:buChar char="Ø"/>
            </a:pPr>
            <a:r>
              <a:rPr lang="en-US" sz="1600" dirty="0" smtClean="0">
                <a:latin typeface="Times New Roman" pitchFamily="18" charset="0"/>
                <a:cs typeface="Times New Roman" pitchFamily="18" charset="0"/>
              </a:rPr>
              <a:t>It is a 2,400V nominal system.</a:t>
            </a:r>
          </a:p>
          <a:p>
            <a:pPr>
              <a:buFont typeface="Wingdings" pitchFamily="2" charset="2"/>
              <a:buChar char="Ø"/>
            </a:pPr>
            <a:r>
              <a:rPr lang="en-US" sz="1600" dirty="0" smtClean="0">
                <a:latin typeface="Times New Roman" pitchFamily="18" charset="0"/>
                <a:cs typeface="Times New Roman" pitchFamily="18" charset="0"/>
              </a:rPr>
              <a:t>A voltage regulator is between node 650 and 632.</a:t>
            </a:r>
          </a:p>
          <a:p>
            <a:pPr lvl="1">
              <a:buFont typeface="Wingdings" pitchFamily="2" charset="2"/>
              <a:buChar char="Ø"/>
            </a:pPr>
            <a:r>
              <a:rPr lang="en-US" sz="1200" dirty="0" smtClean="0">
                <a:latin typeface="Times New Roman" pitchFamily="18" charset="0"/>
                <a:cs typeface="Times New Roman" pitchFamily="18" charset="0"/>
              </a:rPr>
              <a:t>It operates to regulate the  voltage at a remote node, node 671.</a:t>
            </a:r>
          </a:p>
          <a:p>
            <a:pPr lvl="1">
              <a:buFont typeface="Wingdings" pitchFamily="2" charset="2"/>
              <a:buChar char="Ø"/>
            </a:pPr>
            <a:r>
              <a:rPr lang="en-US" sz="1200" dirty="0" smtClean="0">
                <a:latin typeface="Times New Roman" pitchFamily="18" charset="0"/>
                <a:cs typeface="Times New Roman" pitchFamily="18" charset="0"/>
              </a:rPr>
              <a:t>The normal dead band is +/- 30 V.</a:t>
            </a:r>
          </a:p>
          <a:p>
            <a:pPr>
              <a:buFont typeface="Wingdings" pitchFamily="2" charset="2"/>
              <a:buChar char="Ø"/>
            </a:pPr>
            <a:r>
              <a:rPr lang="en-US" sz="1600" dirty="0" smtClean="0">
                <a:latin typeface="Times New Roman" pitchFamily="18" charset="0"/>
                <a:cs typeface="Times New Roman" pitchFamily="18" charset="0"/>
              </a:rPr>
              <a:t> Capacitors have been added at node 675.</a:t>
            </a:r>
          </a:p>
          <a:p>
            <a:pPr lvl="1">
              <a:buFont typeface="Wingdings" pitchFamily="2" charset="2"/>
              <a:buChar char="Ø"/>
            </a:pPr>
            <a:r>
              <a:rPr lang="en-US" sz="1200" dirty="0" smtClean="0">
                <a:latin typeface="Times New Roman" pitchFamily="18" charset="0"/>
                <a:cs typeface="Times New Roman" pitchFamily="18" charset="0"/>
              </a:rPr>
              <a:t>Operate to maintain the voltage at node 675.</a:t>
            </a:r>
          </a:p>
        </p:txBody>
      </p:sp>
      <p:sp>
        <p:nvSpPr>
          <p:cNvPr id="3" name="Slide Number Placeholder 2"/>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5122"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545956"/>
            <a:ext cx="4038600" cy="263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6087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Case 1</a:t>
            </a:r>
          </a:p>
        </p:txBody>
      </p:sp>
      <p:sp>
        <p:nvSpPr>
          <p:cNvPr id="6" name="Text Placeholder 4"/>
          <p:cNvSpPr txBox="1">
            <a:spLocks/>
          </p:cNvSpPr>
          <p:nvPr/>
        </p:nvSpPr>
        <p:spPr>
          <a:xfrm>
            <a:off x="457200" y="1295400"/>
            <a:ext cx="4040188" cy="11683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l">
              <a:buFont typeface="Wingdings" pitchFamily="2" charset="2"/>
              <a:buChar char="Ø"/>
            </a:pPr>
            <a:r>
              <a:rPr lang="en-US" sz="1400" dirty="0" smtClean="0">
                <a:solidFill>
                  <a:schemeClr val="tx1"/>
                </a:solidFill>
                <a:latin typeface="Times New Roman" pitchFamily="18" charset="0"/>
                <a:cs typeface="Times New Roman" pitchFamily="18" charset="0"/>
              </a:rPr>
              <a:t>Local Voltage Control only </a:t>
            </a:r>
          </a:p>
          <a:p>
            <a:pPr marL="742950" lvl="1" indent="-285750" algn="l">
              <a:buFont typeface="Wingdings" pitchFamily="2" charset="2"/>
              <a:buChar char="Ø"/>
            </a:pPr>
            <a:r>
              <a:rPr lang="en-US" sz="1400" dirty="0" smtClean="0">
                <a:solidFill>
                  <a:schemeClr val="tx1"/>
                </a:solidFill>
                <a:latin typeface="Times New Roman" pitchFamily="18" charset="0"/>
                <a:cs typeface="Times New Roman" pitchFamily="18" charset="0"/>
              </a:rPr>
              <a:t>Voltage at node 671 controlled by regulator to 2400V</a:t>
            </a:r>
          </a:p>
          <a:p>
            <a:pPr marL="742950" lvl="1" indent="-285750" algn="l">
              <a:buFont typeface="Wingdings" pitchFamily="2" charset="2"/>
              <a:buChar char="Ø"/>
            </a:pPr>
            <a:r>
              <a:rPr lang="en-US" sz="1400" dirty="0" smtClean="0">
                <a:solidFill>
                  <a:schemeClr val="tx1"/>
                </a:solidFill>
                <a:latin typeface="Times New Roman" pitchFamily="18" charset="0"/>
                <a:cs typeface="Times New Roman" pitchFamily="18" charset="0"/>
              </a:rPr>
              <a:t>Voltage at node 675 maintained by capacitors</a:t>
            </a:r>
          </a:p>
          <a:p>
            <a:pPr marL="742950" lvl="1" indent="-285750" algn="l">
              <a:buFont typeface="Wingdings" pitchFamily="2" charset="2"/>
              <a:buChar char="Ø"/>
            </a:pPr>
            <a:endParaRPr lang="en-US" sz="1400" dirty="0">
              <a:solidFill>
                <a:schemeClr val="tx1"/>
              </a:solidFill>
              <a:latin typeface="Times New Roman" pitchFamily="18" charset="0"/>
              <a:cs typeface="Times New Roman" pitchFamily="18" charset="0"/>
            </a:endParaRPr>
          </a:p>
        </p:txBody>
      </p:sp>
      <p:sp>
        <p:nvSpPr>
          <p:cNvPr id="7" name="Text Placeholder 6"/>
          <p:cNvSpPr txBox="1">
            <a:spLocks/>
          </p:cNvSpPr>
          <p:nvPr/>
        </p:nvSpPr>
        <p:spPr>
          <a:xfrm>
            <a:off x="4645025" y="1295400"/>
            <a:ext cx="4041775" cy="116836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400" dirty="0" smtClean="0">
                <a:latin typeface="Times New Roman" pitchFamily="18" charset="0"/>
                <a:cs typeface="Times New Roman" pitchFamily="18" charset="0"/>
              </a:rPr>
              <a:t>Coordinated Volt-VAR control implemented</a:t>
            </a:r>
          </a:p>
          <a:p>
            <a:pPr lvl="1">
              <a:buFont typeface="Wingdings" pitchFamily="2" charset="2"/>
              <a:buChar char="Ø"/>
            </a:pPr>
            <a:r>
              <a:rPr lang="en-US" sz="1400" dirty="0" smtClean="0">
                <a:latin typeface="Times New Roman" pitchFamily="18" charset="0"/>
                <a:cs typeface="Times New Roman" pitchFamily="18" charset="0"/>
              </a:rPr>
              <a:t>Voltage is regulated at nodes 652 and 680 to 2400V</a:t>
            </a:r>
          </a:p>
          <a:p>
            <a:pPr lvl="1">
              <a:buFont typeface="Wingdings" pitchFamily="2" charset="2"/>
              <a:buChar char="Ø"/>
            </a:pPr>
            <a:r>
              <a:rPr lang="en-US" sz="1400" dirty="0" smtClean="0">
                <a:latin typeface="Times New Roman" pitchFamily="18" charset="0"/>
                <a:cs typeface="Times New Roman" pitchFamily="18" charset="0"/>
              </a:rPr>
              <a:t>Better regulation is achieved</a:t>
            </a:r>
            <a:endParaRPr lang="en-US" sz="1400" dirty="0">
              <a:latin typeface="Times New Roman" pitchFamily="18" charset="0"/>
              <a:cs typeface="Times New Roman" pitchFamily="18" charset="0"/>
            </a:endParaRPr>
          </a:p>
        </p:txBody>
      </p:sp>
      <p:sp>
        <p:nvSpPr>
          <p:cNvPr id="14" name="Slide Number Placeholder 2"/>
          <p:cNvSpPr>
            <a:spLocks noGrp="1"/>
          </p:cNvSpPr>
          <p:nvPr>
            <p:ph type="sldNum" sz="quarter" idx="12"/>
          </p:nvPr>
        </p:nvSpPr>
        <p:spPr>
          <a:xfrm>
            <a:off x="6553200" y="6356350"/>
            <a:ext cx="2133600" cy="365125"/>
          </a:xfrm>
        </p:spPr>
        <p:txBody>
          <a:bodyPr/>
          <a:lstStyle/>
          <a:p>
            <a:fld id="{B6F15528-21DE-4FAA-801E-634DDDAF4B2B}"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8141"/>
            <a:ext cx="4038601" cy="113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 y="2547278"/>
            <a:ext cx="4040188" cy="111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670560" y="5029200"/>
            <a:ext cx="3749040" cy="1379120"/>
            <a:chOff x="670560" y="5025440"/>
            <a:chExt cx="3749040" cy="1379120"/>
          </a:xfrm>
        </p:grpSpPr>
        <mc:AlternateContent xmlns:mc="http://schemas.openxmlformats.org/markup-compatibility/2006" xmlns:a14="http://schemas.microsoft.com/office/drawing/2010/main">
          <mc:Choice Requires="a14">
            <p:sp>
              <p:nvSpPr>
                <p:cNvPr id="2" name="TextBox 1"/>
                <p:cNvSpPr txBox="1"/>
                <p:nvPr/>
              </p:nvSpPr>
              <p:spPr>
                <a:xfrm>
                  <a:off x="685800" y="502544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2444.98−2345.83</m:t>
                            </m:r>
                          </m:num>
                          <m:den>
                            <m:r>
                              <a:rPr lang="en-US" sz="1100" b="0" i="1" smtClean="0">
                                <a:latin typeface="Cambria Math"/>
                              </a:rPr>
                              <m:t>2345.83</m:t>
                            </m:r>
                          </m:den>
                        </m:f>
                        <m:r>
                          <a:rPr lang="en-US" sz="1100" b="0" i="1" smtClean="0">
                            <a:latin typeface="Cambria Math"/>
                          </a:rPr>
                          <m:t>=4.23%</m:t>
                        </m:r>
                      </m:oMath>
                    </m:oMathPara>
                  </a14:m>
                  <a:endParaRPr lang="en-US" sz="11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85800" y="5025440"/>
                  <a:ext cx="3733800" cy="46096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2436.77−2362.80</m:t>
                            </m:r>
                          </m:num>
                          <m:den>
                            <m:r>
                              <a:rPr lang="en-US" sz="1100" b="0" i="1" smtClean="0">
                                <a:latin typeface="Cambria Math"/>
                              </a:rPr>
                              <m:t>2362.80</m:t>
                            </m:r>
                          </m:den>
                        </m:f>
                        <m:r>
                          <a:rPr lang="en-US" sz="1100" b="0" i="1" smtClean="0">
                            <a:latin typeface="Cambria Math"/>
                          </a:rPr>
                          <m:t>=3.13%</m:t>
                        </m:r>
                      </m:oMath>
                    </m:oMathPara>
                  </a14:m>
                  <a:endParaRPr lang="en-US" sz="11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70560" y="5458684"/>
                  <a:ext cx="3733800" cy="49436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0560" y="594360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2432.39−2365.38</m:t>
                            </m:r>
                          </m:num>
                          <m:den>
                            <m:r>
                              <a:rPr lang="en-US" sz="1100" b="0" i="1" smtClean="0">
                                <a:latin typeface="Cambria Math"/>
                              </a:rPr>
                              <m:t>2365.38</m:t>
                            </m:r>
                          </m:den>
                        </m:f>
                        <m:r>
                          <a:rPr lang="en-US" sz="1100" b="0" i="1" smtClean="0">
                            <a:latin typeface="Cambria Math"/>
                          </a:rPr>
                          <m:t>=2.83%</m:t>
                        </m:r>
                      </m:oMath>
                    </m:oMathPara>
                  </a14:m>
                  <a:endParaRPr lang="en-US" sz="1100" dirty="0">
                    <a:latin typeface="Times New Roman" pitchFamily="18" charset="0"/>
                    <a:cs typeface="Times New Roman"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70560" y="5943600"/>
                  <a:ext cx="3733800" cy="460960"/>
                </a:xfrm>
                <a:prstGeom prst="rect">
                  <a:avLst/>
                </a:prstGeom>
                <a:blipFill rotWithShape="1">
                  <a:blip r:embed="rId6"/>
                  <a:stretch>
                    <a:fillRect/>
                  </a:stretch>
                </a:blipFill>
              </p:spPr>
              <p:txBody>
                <a:bodyPr/>
                <a:lstStyle/>
                <a:p>
                  <a:r>
                    <a:rPr lang="en-US">
                      <a:noFill/>
                    </a:rPr>
                    <a:t> </a:t>
                  </a:r>
                </a:p>
              </p:txBody>
            </p:sp>
          </mc:Fallback>
        </mc:AlternateContent>
      </p:grpSp>
      <p:grpSp>
        <p:nvGrpSpPr>
          <p:cNvPr id="16" name="Group 15"/>
          <p:cNvGrpSpPr/>
          <p:nvPr/>
        </p:nvGrpSpPr>
        <p:grpSpPr>
          <a:xfrm>
            <a:off x="4861560" y="5025761"/>
            <a:ext cx="3749040" cy="1378478"/>
            <a:chOff x="670560" y="5025761"/>
            <a:chExt cx="3749040" cy="1378478"/>
          </a:xfrm>
        </p:grpSpPr>
        <mc:AlternateContent xmlns:mc="http://schemas.openxmlformats.org/markup-compatibility/2006" xmlns:a14="http://schemas.microsoft.com/office/drawing/2010/main">
          <mc:Choice Requires="a14">
            <p:sp>
              <p:nvSpPr>
                <p:cNvPr id="17" name="TextBox 16"/>
                <p:cNvSpPr txBox="1"/>
                <p:nvPr/>
              </p:nvSpPr>
              <p:spPr>
                <a:xfrm>
                  <a:off x="685800" y="5025761"/>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2444.47−2376.00</m:t>
                            </m:r>
                          </m:num>
                          <m:den>
                            <m:r>
                              <a:rPr lang="en-US" sz="1100" b="0" i="1" smtClean="0">
                                <a:latin typeface="Cambria Math"/>
                              </a:rPr>
                              <m:t>2376.00</m:t>
                            </m:r>
                          </m:den>
                        </m:f>
                        <m:r>
                          <a:rPr lang="en-US" sz="1100" b="0" i="1" smtClean="0">
                            <a:latin typeface="Cambria Math"/>
                          </a:rPr>
                          <m:t>=2.88%</m:t>
                        </m:r>
                      </m:oMath>
                    </m:oMathPara>
                  </a14:m>
                  <a:endParaRPr lang="en-US" sz="1100" dirty="0">
                    <a:latin typeface="Times New Roman" pitchFamily="18" charset="0"/>
                    <a:cs typeface="Times New Roman" pitchFamily="18"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85800" y="5025761"/>
                  <a:ext cx="3733800" cy="460639"/>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2429.39−2371.06</m:t>
                            </m:r>
                          </m:num>
                          <m:den>
                            <m:r>
                              <a:rPr lang="en-US" sz="1100" b="0" i="1" smtClean="0">
                                <a:latin typeface="Cambria Math"/>
                              </a:rPr>
                              <m:t>2371.06</m:t>
                            </m:r>
                          </m:den>
                        </m:f>
                        <m:r>
                          <a:rPr lang="en-US" sz="1100" b="0" i="1" smtClean="0">
                            <a:latin typeface="Cambria Math"/>
                          </a:rPr>
                          <m:t>=2.46%</m:t>
                        </m:r>
                      </m:oMath>
                    </m:oMathPara>
                  </a14:m>
                  <a:endParaRPr lang="en-US" sz="1100" dirty="0">
                    <a:latin typeface="Times New Roman" pitchFamily="18" charset="0"/>
                    <a:cs typeface="Times New Roman"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0560" y="5458684"/>
                  <a:ext cx="3733800" cy="49436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70560" y="5943600"/>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2429.71−2370.37</m:t>
                            </m:r>
                          </m:num>
                          <m:den>
                            <m:r>
                              <a:rPr lang="en-US" sz="1100" b="0" i="1" smtClean="0">
                                <a:latin typeface="Cambria Math"/>
                              </a:rPr>
                              <m:t>2370.37</m:t>
                            </m:r>
                          </m:den>
                        </m:f>
                        <m:r>
                          <a:rPr lang="en-US" sz="1100" b="0" i="1" smtClean="0">
                            <a:latin typeface="Cambria Math"/>
                          </a:rPr>
                          <m:t>=2.50%</m:t>
                        </m:r>
                      </m:oMath>
                    </m:oMathPara>
                  </a14:m>
                  <a:endParaRPr lang="en-US" sz="1100" dirty="0">
                    <a:latin typeface="Times New Roman" pitchFamily="18" charset="0"/>
                    <a:cs typeface="Times New Roman"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70560" y="5943600"/>
                  <a:ext cx="3733800" cy="460639"/>
                </a:xfrm>
                <a:prstGeom prst="rect">
                  <a:avLst/>
                </a:prstGeom>
                <a:blipFill rotWithShape="1">
                  <a:blip r:embed="rId9"/>
                  <a:stretch>
                    <a:fillRect/>
                  </a:stretch>
                </a:blipFill>
              </p:spPr>
              <p:txBody>
                <a:bodyPr/>
                <a:lstStyle/>
                <a:p>
                  <a:r>
                    <a:rPr lang="en-US">
                      <a:noFill/>
                    </a:rPr>
                    <a:t> </a:t>
                  </a:r>
                </a:p>
              </p:txBody>
            </p:sp>
          </mc:Fallback>
        </mc:AlternateContent>
      </p:grpSp>
      <p:pic>
        <p:nvPicPr>
          <p:cNvPr id="2050"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45230" y="2539964"/>
            <a:ext cx="3978944" cy="111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50792" y="3824419"/>
            <a:ext cx="3941570" cy="112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6688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6400" y="4267200"/>
            <a:ext cx="26670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Average </a:t>
            </a:r>
            <a:r>
              <a:rPr lang="en-US" dirty="0" err="1" smtClean="0">
                <a:latin typeface="Times New Roman" pitchFamily="18" charset="0"/>
                <a:cs typeface="Times New Roman" pitchFamily="18" charset="0"/>
              </a:rPr>
              <a:t>pf</a:t>
            </a:r>
            <a:r>
              <a:rPr lang="en-US" dirty="0" smtClean="0">
                <a:latin typeface="Times New Roman" pitchFamily="18" charset="0"/>
                <a:cs typeface="Times New Roman" pitchFamily="18" charset="0"/>
              </a:rPr>
              <a:t>: 0.996980636</a:t>
            </a:r>
            <a:endParaRPr lang="en-US" dirty="0">
              <a:latin typeface="Times New Roman" pitchFamily="18" charset="0"/>
              <a:cs typeface="Times New Roman" pitchFamily="18" charset="0"/>
            </a:endParaRPr>
          </a:p>
        </p:txBody>
      </p:sp>
      <p:sp>
        <p:nvSpPr>
          <p:cNvPr id="6" name="TextBox 5"/>
          <p:cNvSpPr txBox="1"/>
          <p:nvPr/>
        </p:nvSpPr>
        <p:spPr>
          <a:xfrm>
            <a:off x="1295400" y="4267200"/>
            <a:ext cx="2590800" cy="646331"/>
          </a:xfrm>
          <a:prstGeom prst="rect">
            <a:avLst/>
          </a:prstGeom>
          <a:noFill/>
        </p:spPr>
        <p:txBody>
          <a:bodyPr wrap="square" rtlCol="0">
            <a:spAutoFit/>
          </a:bodyPr>
          <a:lstStyle/>
          <a:p>
            <a:r>
              <a:rPr lang="en-US" dirty="0" smtClean="0">
                <a:latin typeface="Times New Roman" pitchFamily="18" charset="0"/>
                <a:cs typeface="Times New Roman" pitchFamily="18" charset="0"/>
              </a:rPr>
              <a:t>Average </a:t>
            </a:r>
            <a:r>
              <a:rPr lang="en-US" dirty="0" err="1" smtClean="0">
                <a:latin typeface="Times New Roman" pitchFamily="18" charset="0"/>
                <a:cs typeface="Times New Roman" pitchFamily="18" charset="0"/>
              </a:rPr>
              <a:t>pf</a:t>
            </a:r>
            <a:r>
              <a:rPr lang="en-US" dirty="0" smtClean="0">
                <a:latin typeface="Times New Roman" pitchFamily="18" charset="0"/>
                <a:cs typeface="Times New Roman" pitchFamily="18" charset="0"/>
              </a:rPr>
              <a:t>: 0.983690316</a:t>
            </a:r>
          </a:p>
          <a:p>
            <a:endParaRPr lang="en-US" dirty="0">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630061141"/>
              </p:ext>
            </p:extLst>
          </p:nvPr>
        </p:nvGraphicFramePr>
        <p:xfrm>
          <a:off x="5943600" y="2286000"/>
          <a:ext cx="1625600" cy="548640"/>
        </p:xfrm>
        <a:graphic>
          <a:graphicData uri="http://schemas.openxmlformats.org/drawingml/2006/table">
            <a:tbl>
              <a:tblPr/>
              <a:tblGrid>
                <a:gridCol w="914400"/>
                <a:gridCol w="711200"/>
              </a:tblGrid>
              <a:tr h="182880">
                <a:tc>
                  <a:txBody>
                    <a:bodyPr/>
                    <a:lstStyle/>
                    <a:p>
                      <a:pPr algn="l" fontAlgn="b"/>
                      <a:r>
                        <a:rPr lang="en-US" sz="1100" b="0" i="0" u="none" strike="noStrike">
                          <a:solidFill>
                            <a:srgbClr val="000000"/>
                          </a:solidFill>
                          <a:effectLst/>
                          <a:latin typeface="Calibri"/>
                        </a:rPr>
                        <a:t>P (kWh-hr)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38,736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a:rPr>
                        <a:t>Q(kVAR-hr)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1,933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a:rPr>
                        <a:t>S(KVA-hr)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a:rPr>
                        <a:t>        38,878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11169325"/>
              </p:ext>
            </p:extLst>
          </p:nvPr>
        </p:nvGraphicFramePr>
        <p:xfrm>
          <a:off x="1778000" y="2286000"/>
          <a:ext cx="1625600" cy="548640"/>
        </p:xfrm>
        <a:graphic>
          <a:graphicData uri="http://schemas.openxmlformats.org/drawingml/2006/table">
            <a:tbl>
              <a:tblPr/>
              <a:tblGrid>
                <a:gridCol w="914400"/>
                <a:gridCol w="711200"/>
              </a:tblGrid>
              <a:tr h="182880">
                <a:tc>
                  <a:txBody>
                    <a:bodyPr/>
                    <a:lstStyle/>
                    <a:p>
                      <a:pPr algn="l" fontAlgn="b"/>
                      <a:r>
                        <a:rPr lang="en-US" sz="1100" b="0" i="0" u="none" strike="noStrike" dirty="0">
                          <a:solidFill>
                            <a:srgbClr val="000000"/>
                          </a:solidFill>
                          <a:effectLst/>
                          <a:latin typeface="Calibri"/>
                        </a:rPr>
                        <a:t>P (kWh-</a:t>
                      </a:r>
                      <a:r>
                        <a:rPr lang="en-US" sz="1100" b="0" i="0" u="none" strike="noStrike" dirty="0" err="1">
                          <a:solidFill>
                            <a:srgbClr val="000000"/>
                          </a:solidFill>
                          <a:effectLst/>
                          <a:latin typeface="Calibri"/>
                        </a:rPr>
                        <a:t>hr</a:t>
                      </a:r>
                      <a:r>
                        <a:rPr lang="en-US" sz="1100" b="0" i="0" u="none" strike="noStrike" dirty="0">
                          <a:solidFill>
                            <a:srgbClr val="000000"/>
                          </a:solidFill>
                          <a:effectLst/>
                          <a:latin typeface="Calibri"/>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a:rPr>
                        <a:t>        38,730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fontAlgn="b"/>
                      <a:r>
                        <a:rPr lang="en-US" sz="1100" b="0" i="0" u="none" strike="noStrike" dirty="0">
                          <a:solidFill>
                            <a:srgbClr val="000000"/>
                          </a:solidFill>
                          <a:effectLst/>
                          <a:latin typeface="Calibri"/>
                        </a:rPr>
                        <a:t>Q(</a:t>
                      </a:r>
                      <a:r>
                        <a:rPr lang="en-US" sz="1100" b="0" i="0" u="none" strike="noStrike" dirty="0" err="1">
                          <a:solidFill>
                            <a:srgbClr val="000000"/>
                          </a:solidFill>
                          <a:effectLst/>
                          <a:latin typeface="Calibri"/>
                        </a:rPr>
                        <a:t>kVAR-hr</a:t>
                      </a:r>
                      <a:r>
                        <a:rPr lang="en-US" sz="1100" b="0" i="0" u="none" strike="noStrike" dirty="0">
                          <a:solidFill>
                            <a:srgbClr val="000000"/>
                          </a:solidFill>
                          <a:effectLst/>
                          <a:latin typeface="Calibri"/>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7,225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fontAlgn="b"/>
                      <a:r>
                        <a:rPr lang="en-US" sz="1100" b="0" i="0" u="none" strike="noStrike">
                          <a:solidFill>
                            <a:srgbClr val="000000"/>
                          </a:solidFill>
                          <a:effectLst/>
                          <a:latin typeface="Calibri"/>
                        </a:rPr>
                        <a:t>S(KVA-hr)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a:rPr>
                        <a:t>        39,427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0" name="Text Placeholder 4"/>
          <p:cNvSpPr txBox="1">
            <a:spLocks/>
          </p:cNvSpPr>
          <p:nvPr/>
        </p:nvSpPr>
        <p:spPr>
          <a:xfrm>
            <a:off x="457200" y="1535113"/>
            <a:ext cx="4040188" cy="63976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l">
              <a:buFont typeface="Wingdings" pitchFamily="2" charset="2"/>
              <a:buChar char="Ø"/>
            </a:pPr>
            <a:r>
              <a:rPr lang="en-US" sz="1800" dirty="0" smtClean="0">
                <a:solidFill>
                  <a:schemeClr val="tx1"/>
                </a:solidFill>
                <a:latin typeface="Times New Roman" pitchFamily="18" charset="0"/>
                <a:cs typeface="Times New Roman" pitchFamily="18" charset="0"/>
              </a:rPr>
              <a:t>Local voltage control only</a:t>
            </a:r>
            <a:endParaRPr lang="en-US" sz="1800" dirty="0">
              <a:solidFill>
                <a:schemeClr val="tx1"/>
              </a:solidFill>
              <a:latin typeface="Times New Roman" pitchFamily="18" charset="0"/>
              <a:cs typeface="Times New Roman" pitchFamily="18" charset="0"/>
            </a:endParaRPr>
          </a:p>
        </p:txBody>
      </p:sp>
      <p:sp>
        <p:nvSpPr>
          <p:cNvPr id="11" name="Text Placeholder 6"/>
          <p:cNvSpPr txBox="1">
            <a:spLocks/>
          </p:cNvSpPr>
          <p:nvPr/>
        </p:nvSpPr>
        <p:spPr>
          <a:xfrm>
            <a:off x="4645025" y="1535113"/>
            <a:ext cx="4041775"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800" dirty="0" smtClean="0">
                <a:latin typeface="Times New Roman" pitchFamily="18" charset="0"/>
                <a:cs typeface="Times New Roman" pitchFamily="18" charset="0"/>
              </a:rPr>
              <a:t>Volt-VAR control implemented</a:t>
            </a:r>
            <a:endParaRPr lang="en-US" sz="1800" dirty="0">
              <a:latin typeface="Times New Roman" pitchFamily="18" charset="0"/>
              <a:cs typeface="Times New Roman" pitchFamily="18" charset="0"/>
            </a:endParaRPr>
          </a:p>
        </p:txBody>
      </p:sp>
      <p:sp>
        <p:nvSpPr>
          <p:cNvPr id="12"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Case 1 (continued)</a:t>
            </a:r>
            <a:endParaRPr lang="en-US" sz="3200" dirty="0">
              <a:latin typeface="Times New Roman" pitchFamily="18" charset="0"/>
              <a:cs typeface="Times New Roman" pitchFamily="18" charset="0"/>
            </a:endParaRPr>
          </a:p>
        </p:txBody>
      </p:sp>
      <p:sp>
        <p:nvSpPr>
          <p:cNvPr id="8" name="TextBox 7"/>
          <p:cNvSpPr txBox="1"/>
          <p:nvPr/>
        </p:nvSpPr>
        <p:spPr>
          <a:xfrm>
            <a:off x="685800" y="4923472"/>
            <a:ext cx="8229600" cy="1477328"/>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Using Coordinated Volt/VAR control as opposed to local voltage control alone resulted in:</a:t>
            </a:r>
          </a:p>
          <a:p>
            <a:pPr marL="742950" lvl="1" indent="-285750">
              <a:buFont typeface="Wingdings" pitchFamily="2" charset="2"/>
              <a:buChar char="Ø"/>
            </a:pPr>
            <a:r>
              <a:rPr lang="en-US" dirty="0" smtClean="0">
                <a:latin typeface="Times New Roman" pitchFamily="18" charset="0"/>
                <a:cs typeface="Times New Roman" pitchFamily="18" charset="0"/>
              </a:rPr>
              <a:t>Better regulation</a:t>
            </a:r>
          </a:p>
          <a:p>
            <a:pPr marL="742950" lvl="1" indent="-285750">
              <a:buFont typeface="Wingdings" pitchFamily="2" charset="2"/>
              <a:buChar char="Ø"/>
            </a:pPr>
            <a:r>
              <a:rPr lang="en-US" dirty="0" smtClean="0">
                <a:latin typeface="Times New Roman" pitchFamily="18" charset="0"/>
                <a:cs typeface="Times New Roman" pitchFamily="18" charset="0"/>
              </a:rPr>
              <a:t>Reduced Energy consumption</a:t>
            </a:r>
          </a:p>
          <a:p>
            <a:pPr marL="742950" lvl="1" indent="-285750">
              <a:buFont typeface="Wingdings" pitchFamily="2" charset="2"/>
              <a:buChar char="Ø"/>
            </a:pPr>
            <a:r>
              <a:rPr lang="en-US" dirty="0" smtClean="0">
                <a:latin typeface="Times New Roman" pitchFamily="18" charset="0"/>
                <a:cs typeface="Times New Roman" pitchFamily="18" charset="0"/>
              </a:rPr>
              <a:t>Better maintenance of power factor at the desired level</a:t>
            </a:r>
            <a:endParaRPr lang="en-US" dirty="0">
              <a:latin typeface="Times New Roman" pitchFamily="18" charset="0"/>
              <a:cs typeface="Times New Roman" pitchFamily="18" charset="0"/>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975" y="3048000"/>
            <a:ext cx="4060825" cy="1088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048001"/>
            <a:ext cx="4114800" cy="110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096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Case 2a</a:t>
            </a:r>
            <a:endParaRPr lang="en-US" sz="3200" dirty="0">
              <a:latin typeface="Times New Roman" pitchFamily="18" charset="0"/>
              <a:cs typeface="Times New Roman" pitchFamily="18" charset="0"/>
            </a:endParaRPr>
          </a:p>
        </p:txBody>
      </p:sp>
      <p:sp>
        <p:nvSpPr>
          <p:cNvPr id="5" name="TextBox 4"/>
          <p:cNvSpPr txBox="1"/>
          <p:nvPr/>
        </p:nvSpPr>
        <p:spPr>
          <a:xfrm>
            <a:off x="381000" y="1600200"/>
            <a:ext cx="84582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Regulate voltage to 2300V instead of 2400V at nodes 652 and 680 using VVC .</a:t>
            </a: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874" y="5201175"/>
            <a:ext cx="4876800" cy="119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103543"/>
            <a:ext cx="3810000" cy="101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Table 10"/>
          <p:cNvGraphicFramePr>
            <a:graphicFrameLocks noGrp="1"/>
          </p:cNvGraphicFramePr>
          <p:nvPr>
            <p:extLst>
              <p:ext uri="{D42A27DB-BD31-4B8C-83A1-F6EECF244321}">
                <p14:modId xmlns:p14="http://schemas.microsoft.com/office/powerpoint/2010/main" val="1613659786"/>
              </p:ext>
            </p:extLst>
          </p:nvPr>
        </p:nvGraphicFramePr>
        <p:xfrm>
          <a:off x="6096000" y="5242560"/>
          <a:ext cx="1905001" cy="701040"/>
        </p:xfrm>
        <a:graphic>
          <a:graphicData uri="http://schemas.openxmlformats.org/drawingml/2006/table">
            <a:tbl>
              <a:tblPr/>
              <a:tblGrid>
                <a:gridCol w="1071563"/>
                <a:gridCol w="833438"/>
              </a:tblGrid>
              <a:tr h="233680">
                <a:tc>
                  <a:txBody>
                    <a:bodyPr/>
                    <a:lstStyle/>
                    <a:p>
                      <a:pPr algn="l" fontAlgn="b"/>
                      <a:r>
                        <a:rPr lang="en-US" sz="1100" b="0" i="0" u="none" strike="noStrike" dirty="0">
                          <a:solidFill>
                            <a:srgbClr val="000000"/>
                          </a:solidFill>
                          <a:effectLst/>
                          <a:latin typeface="Calibri"/>
                        </a:rPr>
                        <a:t>P (kWh-</a:t>
                      </a:r>
                      <a:r>
                        <a:rPr lang="en-US" sz="1100" b="0" i="0" u="none" strike="noStrike" dirty="0" err="1">
                          <a:solidFill>
                            <a:srgbClr val="000000"/>
                          </a:solidFill>
                          <a:effectLst/>
                          <a:latin typeface="Calibri"/>
                        </a:rPr>
                        <a:t>hr</a:t>
                      </a:r>
                      <a:r>
                        <a:rPr lang="en-US" sz="1100" b="0" i="0" u="none" strike="noStrike" dirty="0">
                          <a:solidFill>
                            <a:srgbClr val="000000"/>
                          </a:solidFill>
                          <a:effectLst/>
                          <a:latin typeface="Calibri"/>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38,399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3680">
                <a:tc>
                  <a:txBody>
                    <a:bodyPr/>
                    <a:lstStyle/>
                    <a:p>
                      <a:pPr algn="l" fontAlgn="b"/>
                      <a:r>
                        <a:rPr lang="en-US" sz="1100" b="0" i="0" u="none" strike="noStrike" dirty="0">
                          <a:solidFill>
                            <a:srgbClr val="000000"/>
                          </a:solidFill>
                          <a:effectLst/>
                          <a:latin typeface="Calibri"/>
                        </a:rPr>
                        <a:t>Q(</a:t>
                      </a:r>
                      <a:r>
                        <a:rPr lang="en-US" sz="1100" b="0" i="0" u="none" strike="noStrike" dirty="0" err="1">
                          <a:solidFill>
                            <a:srgbClr val="000000"/>
                          </a:solidFill>
                          <a:effectLst/>
                          <a:latin typeface="Calibri"/>
                        </a:rPr>
                        <a:t>kVAR-hr</a:t>
                      </a:r>
                      <a:r>
                        <a:rPr lang="en-US" sz="1100" b="0" i="0" u="none" strike="noStrike" dirty="0">
                          <a:solidFill>
                            <a:srgbClr val="000000"/>
                          </a:solidFill>
                          <a:effectLst/>
                          <a:latin typeface="Calibri"/>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a:rPr>
                        <a:t>          2,292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3680">
                <a:tc>
                  <a:txBody>
                    <a:bodyPr/>
                    <a:lstStyle/>
                    <a:p>
                      <a:pPr algn="l" fontAlgn="b"/>
                      <a:r>
                        <a:rPr lang="en-US" sz="1100" b="0" i="0" u="none" strike="noStrike">
                          <a:solidFill>
                            <a:srgbClr val="000000"/>
                          </a:solidFill>
                          <a:effectLst/>
                          <a:latin typeface="Calibri"/>
                        </a:rPr>
                        <a:t>S(KVA-hr)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a:rPr>
                        <a:t>        38,555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pSp>
        <p:nvGrpSpPr>
          <p:cNvPr id="12" name="Group 11"/>
          <p:cNvGrpSpPr/>
          <p:nvPr/>
        </p:nvGrpSpPr>
        <p:grpSpPr>
          <a:xfrm>
            <a:off x="4953000" y="3421480"/>
            <a:ext cx="3749040" cy="1379120"/>
            <a:chOff x="670560" y="5025440"/>
            <a:chExt cx="3749040" cy="1379120"/>
          </a:xfrm>
        </p:grpSpPr>
        <mc:AlternateContent xmlns:mc="http://schemas.openxmlformats.org/markup-compatibility/2006" xmlns:a14="http://schemas.microsoft.com/office/drawing/2010/main">
          <mc:Choice Requires="a14">
            <p:sp>
              <p:nvSpPr>
                <p:cNvPr id="13" name="TextBox 12"/>
                <p:cNvSpPr txBox="1"/>
                <p:nvPr/>
              </p:nvSpPr>
              <p:spPr>
                <a:xfrm>
                  <a:off x="685800" y="502544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2337.00−2270.01</m:t>
                            </m:r>
                          </m:num>
                          <m:den>
                            <m:r>
                              <a:rPr lang="en-US" sz="1100" b="0" i="1" smtClean="0">
                                <a:latin typeface="Cambria Math"/>
                              </a:rPr>
                              <m:t>2270.01</m:t>
                            </m:r>
                          </m:den>
                        </m:f>
                        <m:r>
                          <a:rPr lang="en-US" sz="1100" b="0" i="1" smtClean="0">
                            <a:latin typeface="Cambria Math"/>
                          </a:rPr>
                          <m:t>=2.95%</m:t>
                        </m:r>
                      </m:oMath>
                    </m:oMathPara>
                  </a14:m>
                  <a:endParaRPr lang="en-US" sz="11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85800" y="5025440"/>
                  <a:ext cx="3733800" cy="46096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2376.3−2270.18</m:t>
                            </m:r>
                          </m:num>
                          <m:den>
                            <m:r>
                              <a:rPr lang="en-US" sz="1100" b="0" i="1" smtClean="0">
                                <a:latin typeface="Cambria Math"/>
                              </a:rPr>
                              <m:t>2270.18</m:t>
                            </m:r>
                          </m:den>
                        </m:f>
                        <m:r>
                          <a:rPr lang="en-US" sz="1100" b="0" i="1" smtClean="0">
                            <a:latin typeface="Cambria Math"/>
                          </a:rPr>
                          <m:t>=4.67%</m:t>
                        </m:r>
                      </m:oMath>
                    </m:oMathPara>
                  </a14:m>
                  <a:endParaRPr lang="en-US" sz="1100" dirty="0">
                    <a:latin typeface="Times New Roman" pitchFamily="18" charset="0"/>
                    <a:cs typeface="Times New Roman"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70560" y="5458684"/>
                  <a:ext cx="3733800" cy="460639"/>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0560" y="594360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2359.15−2269.54</m:t>
                            </m:r>
                          </m:num>
                          <m:den>
                            <m:r>
                              <a:rPr lang="en-US" sz="1100" b="0" i="1" smtClean="0">
                                <a:latin typeface="Cambria Math"/>
                              </a:rPr>
                              <m:t>2269.54</m:t>
                            </m:r>
                          </m:den>
                        </m:f>
                        <m:r>
                          <a:rPr lang="en-US" sz="1100" b="0" i="1" smtClean="0">
                            <a:latin typeface="Cambria Math"/>
                          </a:rPr>
                          <m:t>=3.95%</m:t>
                        </m:r>
                      </m:oMath>
                    </m:oMathPara>
                  </a14:m>
                  <a:endParaRPr lang="en-US" sz="1100" dirty="0">
                    <a:latin typeface="Times New Roman" pitchFamily="18" charset="0"/>
                    <a:cs typeface="Times New Roman"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70560" y="5943600"/>
                  <a:ext cx="3733800" cy="460960"/>
                </a:xfrm>
                <a:prstGeom prst="rect">
                  <a:avLst/>
                </a:prstGeom>
                <a:blipFill rotWithShape="1">
                  <a:blip r:embed="rId7"/>
                  <a:stretch>
                    <a:fillRect/>
                  </a:stretch>
                </a:blipFill>
              </p:spPr>
              <p:txBody>
                <a:bodyPr/>
                <a:lstStyle/>
                <a:p>
                  <a:r>
                    <a:rPr lang="en-US">
                      <a:noFill/>
                    </a:rPr>
                    <a:t> </a:t>
                  </a:r>
                </a:p>
              </p:txBody>
            </p:sp>
          </mc:Fallback>
        </mc:AlternateContent>
      </p:grpSp>
      <p:sp>
        <p:nvSpPr>
          <p:cNvPr id="2" name="TextBox 1"/>
          <p:cNvSpPr txBox="1"/>
          <p:nvPr/>
        </p:nvSpPr>
        <p:spPr>
          <a:xfrm>
            <a:off x="381000" y="3276600"/>
            <a:ext cx="4419600" cy="1754326"/>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Voltage is well regulated, power factor is maintained, and reduction in energy consumption is observed.</a:t>
            </a:r>
          </a:p>
          <a:p>
            <a:pPr marL="285750" indent="-285750">
              <a:buFont typeface="Wingdings" pitchFamily="2" charset="2"/>
              <a:buChar char="Ø"/>
            </a:pPr>
            <a:r>
              <a:rPr lang="en-US" dirty="0" smtClean="0">
                <a:latin typeface="Times New Roman" pitchFamily="18" charset="0"/>
                <a:cs typeface="Times New Roman" pitchFamily="18" charset="0"/>
              </a:rPr>
              <a:t>However,  the secondary side voltage measurements at an end-of-line node show values often dipping well below 114V.</a:t>
            </a:r>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874" y="2107469"/>
            <a:ext cx="3771562" cy="101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015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5293673"/>
            <a:ext cx="4810548" cy="118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8595" y="1981200"/>
            <a:ext cx="3882131" cy="1034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987478564"/>
              </p:ext>
            </p:extLst>
          </p:nvPr>
        </p:nvGraphicFramePr>
        <p:xfrm>
          <a:off x="6096000" y="54864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Calibri"/>
                        </a:rPr>
                        <a:t>P (kWh-</a:t>
                      </a:r>
                      <a:r>
                        <a:rPr lang="en-US" sz="1100" b="0" i="0" u="none" strike="noStrike" dirty="0" err="1">
                          <a:solidFill>
                            <a:srgbClr val="000000"/>
                          </a:solidFill>
                          <a:effectLst/>
                          <a:latin typeface="Calibri"/>
                        </a:rPr>
                        <a:t>hr</a:t>
                      </a:r>
                      <a:r>
                        <a:rPr lang="en-US" sz="1100" b="0" i="0" u="none" strike="noStrike" dirty="0">
                          <a:solidFill>
                            <a:srgbClr val="000000"/>
                          </a:solidFill>
                          <a:effectLst/>
                          <a:latin typeface="Calibri"/>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38,465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Calibri"/>
                        </a:rPr>
                        <a:t>Q(</a:t>
                      </a:r>
                      <a:r>
                        <a:rPr lang="en-US" sz="1100" b="0" i="0" u="none" strike="noStrike" dirty="0" err="1">
                          <a:solidFill>
                            <a:srgbClr val="000000"/>
                          </a:solidFill>
                          <a:effectLst/>
                          <a:latin typeface="Calibri"/>
                        </a:rPr>
                        <a:t>kVAR-hr</a:t>
                      </a:r>
                      <a:r>
                        <a:rPr lang="en-US" sz="1100" b="0" i="0" u="none" strike="noStrike" dirty="0">
                          <a:solidFill>
                            <a:srgbClr val="000000"/>
                          </a:solidFill>
                          <a:effectLst/>
                          <a:latin typeface="Calibri"/>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2,332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Calibri"/>
                        </a:rPr>
                        <a:t>S(KVA-</a:t>
                      </a:r>
                      <a:r>
                        <a:rPr lang="en-US" sz="1100" b="0" i="0" u="none" strike="noStrike" dirty="0" err="1">
                          <a:solidFill>
                            <a:srgbClr val="000000"/>
                          </a:solidFill>
                          <a:effectLst/>
                          <a:latin typeface="Calibri"/>
                        </a:rPr>
                        <a:t>hr</a:t>
                      </a:r>
                      <a:r>
                        <a:rPr lang="en-US" sz="1100" b="0" i="0" u="none" strike="noStrike" dirty="0">
                          <a:solidFill>
                            <a:srgbClr val="000000"/>
                          </a:solidFill>
                          <a:effectLst/>
                          <a:latin typeface="Calibri"/>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a:rPr>
                        <a:t>        38,621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pSp>
        <p:nvGrpSpPr>
          <p:cNvPr id="15" name="Group 14"/>
          <p:cNvGrpSpPr/>
          <p:nvPr/>
        </p:nvGrpSpPr>
        <p:grpSpPr>
          <a:xfrm>
            <a:off x="4876800" y="3505200"/>
            <a:ext cx="3749040" cy="1379120"/>
            <a:chOff x="670560" y="5025440"/>
            <a:chExt cx="3749040" cy="1379120"/>
          </a:xfrm>
        </p:grpSpPr>
        <mc:AlternateContent xmlns:mc="http://schemas.openxmlformats.org/markup-compatibility/2006" xmlns:a14="http://schemas.microsoft.com/office/drawing/2010/main">
          <mc:Choice Requires="a14">
            <p:sp>
              <p:nvSpPr>
                <p:cNvPr id="16" name="TextBox 15"/>
                <p:cNvSpPr txBox="1"/>
                <p:nvPr/>
              </p:nvSpPr>
              <p:spPr>
                <a:xfrm>
                  <a:off x="685800" y="502544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2339.01−2274.71</m:t>
                            </m:r>
                          </m:num>
                          <m:den>
                            <m:r>
                              <a:rPr lang="en-US" sz="1100" b="0" i="1" smtClean="0">
                                <a:latin typeface="Cambria Math"/>
                              </a:rPr>
                              <m:t>2274.71</m:t>
                            </m:r>
                          </m:den>
                        </m:f>
                        <m:r>
                          <a:rPr lang="en-US" sz="1100" b="0" i="1" smtClean="0">
                            <a:latin typeface="Cambria Math"/>
                          </a:rPr>
                          <m:t>=2.83%</m:t>
                        </m:r>
                      </m:oMath>
                    </m:oMathPara>
                  </a14:m>
                  <a:endParaRPr lang="en-US" sz="1100" dirty="0">
                    <a:latin typeface="Times New Roman" pitchFamily="18" charset="0"/>
                    <a:cs typeface="Times New Roman"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85800" y="5025440"/>
                  <a:ext cx="3733800" cy="46096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2376.30−2301.45</m:t>
                            </m:r>
                          </m:num>
                          <m:den>
                            <m:r>
                              <a:rPr lang="en-US" sz="1100" b="0" i="1" smtClean="0">
                                <a:latin typeface="Cambria Math"/>
                              </a:rPr>
                              <m:t>2301.45</m:t>
                            </m:r>
                          </m:den>
                        </m:f>
                        <m:r>
                          <a:rPr lang="en-US" sz="1100" b="0" i="1" smtClean="0">
                            <a:latin typeface="Cambria Math"/>
                          </a:rPr>
                          <m:t>=3.25%</m:t>
                        </m:r>
                      </m:oMath>
                    </m:oMathPara>
                  </a14:m>
                  <a:endParaRPr lang="en-US" sz="1100" dirty="0">
                    <a:latin typeface="Times New Roman" pitchFamily="18" charset="0"/>
                    <a:cs typeface="Times New Roman" pitchFamily="18"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70560" y="5458684"/>
                  <a:ext cx="3733800" cy="460639"/>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0560" y="594360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2359.15−2278.40</m:t>
                            </m:r>
                          </m:num>
                          <m:den>
                            <m:r>
                              <a:rPr lang="en-US" sz="1100" b="0" i="1" smtClean="0">
                                <a:latin typeface="Cambria Math"/>
                              </a:rPr>
                              <m:t>2278.40</m:t>
                            </m:r>
                          </m:den>
                        </m:f>
                        <m:r>
                          <a:rPr lang="en-US" sz="1100" b="0" i="1" smtClean="0">
                            <a:latin typeface="Cambria Math"/>
                          </a:rPr>
                          <m:t>=3.54%</m:t>
                        </m:r>
                      </m:oMath>
                    </m:oMathPara>
                  </a14:m>
                  <a:endParaRPr lang="en-US" sz="1100" dirty="0">
                    <a:latin typeface="Times New Roman" pitchFamily="18" charset="0"/>
                    <a:cs typeface="Times New Roman"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0560" y="5943600"/>
                  <a:ext cx="3733800" cy="460960"/>
                </a:xfrm>
                <a:prstGeom prst="rect">
                  <a:avLst/>
                </a:prstGeom>
                <a:blipFill rotWithShape="1">
                  <a:blip r:embed="rId6"/>
                  <a:stretch>
                    <a:fillRect/>
                  </a:stretch>
                </a:blipFill>
              </p:spPr>
              <p:txBody>
                <a:bodyPr/>
                <a:lstStyle/>
                <a:p>
                  <a:r>
                    <a:rPr lang="en-US">
                      <a:noFill/>
                    </a:rPr>
                    <a:t> </a:t>
                  </a:r>
                </a:p>
              </p:txBody>
            </p:sp>
          </mc:Fallback>
        </mc:AlternateContent>
      </p:grpSp>
      <p:sp>
        <p:nvSpPr>
          <p:cNvPr id="24" name="Title 1"/>
          <p:cNvSpPr txBox="1">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Case 2b</a:t>
            </a:r>
            <a:endParaRPr lang="en-US" sz="3200" dirty="0">
              <a:latin typeface="Times New Roman" pitchFamily="18" charset="0"/>
              <a:cs typeface="Times New Roman" pitchFamily="18" charset="0"/>
            </a:endParaRPr>
          </a:p>
        </p:txBody>
      </p:sp>
      <p:sp>
        <p:nvSpPr>
          <p:cNvPr id="25" name="TextBox 24"/>
          <p:cNvSpPr txBox="1"/>
          <p:nvPr/>
        </p:nvSpPr>
        <p:spPr>
          <a:xfrm>
            <a:off x="304800" y="1447800"/>
            <a:ext cx="8686800" cy="369332"/>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Switch from measuring voltage at nodes 652 and 680 to measuring at nodes 652 and 675.</a:t>
            </a:r>
          </a:p>
        </p:txBody>
      </p:sp>
      <p:sp>
        <p:nvSpPr>
          <p:cNvPr id="28" name="TextBox 27"/>
          <p:cNvSpPr txBox="1"/>
          <p:nvPr/>
        </p:nvSpPr>
        <p:spPr>
          <a:xfrm>
            <a:off x="381000" y="3124200"/>
            <a:ext cx="4419600" cy="2031325"/>
          </a:xfrm>
          <a:prstGeom prst="rect">
            <a:avLst/>
          </a:prstGeom>
          <a:noFill/>
        </p:spPr>
        <p:txBody>
          <a:bodyPr wrap="square" rtlCol="0">
            <a:spAutoFit/>
          </a:bodyPr>
          <a:lstStyle/>
          <a:p>
            <a:pPr marL="285750" indent="-285750">
              <a:buFont typeface="Wingdings" pitchFamily="2" charset="2"/>
              <a:buChar char="Ø"/>
            </a:pPr>
            <a:r>
              <a:rPr lang="en-US" dirty="0" smtClean="0">
                <a:latin typeface="Times New Roman" pitchFamily="18" charset="0"/>
                <a:cs typeface="Times New Roman" pitchFamily="18" charset="0"/>
              </a:rPr>
              <a:t>Voltage is even better regulated and power factor is maintained.</a:t>
            </a:r>
          </a:p>
          <a:p>
            <a:pPr marL="285750" indent="-285750">
              <a:buFont typeface="Wingdings" pitchFamily="2" charset="2"/>
              <a:buChar char="Ø"/>
            </a:pPr>
            <a:r>
              <a:rPr lang="en-US" dirty="0" smtClean="0">
                <a:latin typeface="Times New Roman" pitchFamily="18" charset="0"/>
                <a:cs typeface="Times New Roman" pitchFamily="18" charset="0"/>
              </a:rPr>
              <a:t>Energy consumption is a little higher, but still lower than regulating at 2400V.</a:t>
            </a:r>
          </a:p>
          <a:p>
            <a:pPr marL="285750" indent="-285750">
              <a:buFont typeface="Wingdings" pitchFamily="2" charset="2"/>
              <a:buChar char="Ø"/>
            </a:pPr>
            <a:r>
              <a:rPr lang="en-US" dirty="0" smtClean="0">
                <a:latin typeface="Times New Roman" pitchFamily="18" charset="0"/>
                <a:cs typeface="Times New Roman" pitchFamily="18" charset="0"/>
              </a:rPr>
              <a:t>The secondary side voltage measurements at an end-of-line node show values are now in a more reasonable range. </a:t>
            </a:r>
            <a:endParaRPr lang="en-US"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576" y="1981200"/>
            <a:ext cx="3857879" cy="1034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891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Case 3a</a:t>
            </a:r>
            <a:endParaRPr lang="en-US" sz="32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091522"/>
            <a:ext cx="4567467" cy="1282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5242560" y="3091522"/>
            <a:ext cx="3749040" cy="1379120"/>
            <a:chOff x="670560" y="5025440"/>
            <a:chExt cx="3749040" cy="1379120"/>
          </a:xfrm>
        </p:grpSpPr>
        <mc:AlternateContent xmlns:mc="http://schemas.openxmlformats.org/markup-compatibility/2006" xmlns:a14="http://schemas.microsoft.com/office/drawing/2010/main">
          <mc:Choice Requires="a14">
            <p:sp>
              <p:nvSpPr>
                <p:cNvPr id="7" name="TextBox 6"/>
                <p:cNvSpPr txBox="1"/>
                <p:nvPr/>
              </p:nvSpPr>
              <p:spPr>
                <a:xfrm>
                  <a:off x="685800" y="502544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2409.08−2276.42</m:t>
                            </m:r>
                          </m:num>
                          <m:den>
                            <m:r>
                              <a:rPr lang="en-US" sz="1100" b="0" i="1" smtClean="0">
                                <a:latin typeface="Cambria Math"/>
                              </a:rPr>
                              <m:t>2276.42</m:t>
                            </m:r>
                          </m:den>
                        </m:f>
                        <m:r>
                          <a:rPr lang="en-US" sz="1100" b="0" i="1" smtClean="0">
                            <a:latin typeface="Cambria Math"/>
                          </a:rPr>
                          <m:t>=5.83%</m:t>
                        </m:r>
                      </m:oMath>
                    </m:oMathPara>
                  </a14:m>
                  <a:endParaRPr lang="en-US" sz="11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5800" y="5025440"/>
                  <a:ext cx="3733800" cy="46096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2424.25−2362.71</m:t>
                            </m:r>
                          </m:num>
                          <m:den>
                            <m:r>
                              <a:rPr lang="en-US" sz="1100" b="0" i="1" smtClean="0">
                                <a:latin typeface="Cambria Math"/>
                              </a:rPr>
                              <m:t>2362.71</m:t>
                            </m:r>
                          </m:den>
                        </m:f>
                        <m:r>
                          <a:rPr lang="en-US" sz="1100" b="0" i="1" smtClean="0">
                            <a:latin typeface="Cambria Math"/>
                          </a:rPr>
                          <m:t>=2.60%</m:t>
                        </m:r>
                      </m:oMath>
                    </m:oMathPara>
                  </a14:m>
                  <a:endParaRPr lang="en-US" sz="1100"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70560" y="5458684"/>
                  <a:ext cx="3733800" cy="460639"/>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0560" y="594360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2414.26−2329.21</m:t>
                            </m:r>
                          </m:num>
                          <m:den>
                            <m:r>
                              <a:rPr lang="en-US" sz="1100" b="0" i="1" smtClean="0">
                                <a:latin typeface="Cambria Math"/>
                              </a:rPr>
                              <m:t>2329.21</m:t>
                            </m:r>
                          </m:den>
                        </m:f>
                        <m:r>
                          <a:rPr lang="en-US" sz="1100" b="0" i="1" smtClean="0">
                            <a:latin typeface="Cambria Math"/>
                          </a:rPr>
                          <m:t>=3.65%</m:t>
                        </m:r>
                      </m:oMath>
                    </m:oMathPara>
                  </a14:m>
                  <a:endParaRPr lang="en-US" sz="1100" dirty="0">
                    <a:latin typeface="Times New Roman" pitchFamily="18" charset="0"/>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0560" y="5943600"/>
                  <a:ext cx="3733800" cy="460960"/>
                </a:xfrm>
                <a:prstGeom prst="rect">
                  <a:avLst/>
                </a:prstGeom>
                <a:blipFill rotWithShape="1">
                  <a:blip r:embed="rId5"/>
                  <a:stretch>
                    <a:fillRect/>
                  </a:stretch>
                </a:blipFill>
              </p:spPr>
              <p:txBody>
                <a:bodyPr/>
                <a:lstStyle/>
                <a:p>
                  <a:r>
                    <a:rPr lang="en-US">
                      <a:noFill/>
                    </a:rPr>
                    <a:t> </a:t>
                  </a:r>
                </a:p>
              </p:txBody>
            </p:sp>
          </mc:Fallback>
        </mc:AlternateContent>
      </p:grpSp>
      <p:graphicFrame>
        <p:nvGraphicFramePr>
          <p:cNvPr id="5" name="Table 4"/>
          <p:cNvGraphicFramePr>
            <a:graphicFrameLocks noGrp="1"/>
          </p:cNvGraphicFramePr>
          <p:nvPr>
            <p:extLst>
              <p:ext uri="{D42A27DB-BD31-4B8C-83A1-F6EECF244321}">
                <p14:modId xmlns:p14="http://schemas.microsoft.com/office/powerpoint/2010/main" val="2128608097"/>
              </p:ext>
            </p:extLst>
          </p:nvPr>
        </p:nvGraphicFramePr>
        <p:xfrm>
          <a:off x="6019800" y="5060267"/>
          <a:ext cx="1658620" cy="730659"/>
        </p:xfrm>
        <a:graphic>
          <a:graphicData uri="http://schemas.openxmlformats.org/drawingml/2006/table">
            <a:tbl>
              <a:tblPr/>
              <a:tblGrid>
                <a:gridCol w="932974"/>
                <a:gridCol w="725646"/>
              </a:tblGrid>
              <a:tr h="243553">
                <a:tc>
                  <a:txBody>
                    <a:bodyPr/>
                    <a:lstStyle/>
                    <a:p>
                      <a:pPr algn="l" fontAlgn="b"/>
                      <a:r>
                        <a:rPr lang="en-US" sz="1100" b="0" i="0" u="none" strike="noStrike" dirty="0">
                          <a:solidFill>
                            <a:srgbClr val="000000"/>
                          </a:solidFill>
                          <a:effectLst/>
                          <a:latin typeface="Calibri"/>
                        </a:rPr>
                        <a:t>P (kWh-</a:t>
                      </a:r>
                      <a:r>
                        <a:rPr lang="en-US" sz="1100" b="0" i="0" u="none" strike="noStrike" dirty="0" err="1">
                          <a:solidFill>
                            <a:srgbClr val="000000"/>
                          </a:solidFill>
                          <a:effectLst/>
                          <a:latin typeface="Calibri"/>
                        </a:rPr>
                        <a:t>hr</a:t>
                      </a:r>
                      <a:r>
                        <a:rPr lang="en-US" sz="1100" b="0" i="0" u="none" strike="noStrike" dirty="0">
                          <a:solidFill>
                            <a:srgbClr val="000000"/>
                          </a:solidFill>
                          <a:effectLst/>
                          <a:latin typeface="Calibri"/>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a:rPr>
                        <a:t>        38,655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3553">
                <a:tc>
                  <a:txBody>
                    <a:bodyPr/>
                    <a:lstStyle/>
                    <a:p>
                      <a:pPr algn="l" fontAlgn="b"/>
                      <a:r>
                        <a:rPr lang="en-US" sz="1100" b="0" i="0" u="none" strike="noStrike" dirty="0">
                          <a:solidFill>
                            <a:srgbClr val="000000"/>
                          </a:solidFill>
                          <a:effectLst/>
                          <a:latin typeface="Calibri"/>
                        </a:rPr>
                        <a:t>Q(</a:t>
                      </a:r>
                      <a:r>
                        <a:rPr lang="en-US" sz="1100" b="0" i="0" u="none" strike="noStrike" dirty="0" err="1">
                          <a:solidFill>
                            <a:srgbClr val="000000"/>
                          </a:solidFill>
                          <a:effectLst/>
                          <a:latin typeface="Calibri"/>
                        </a:rPr>
                        <a:t>kVAR-hr</a:t>
                      </a:r>
                      <a:r>
                        <a:rPr lang="en-US" sz="1100" b="0" i="0" u="none" strike="noStrike" dirty="0">
                          <a:solidFill>
                            <a:srgbClr val="000000"/>
                          </a:solidFill>
                          <a:effectLst/>
                          <a:latin typeface="Calibri"/>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7,067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3553">
                <a:tc>
                  <a:txBody>
                    <a:bodyPr/>
                    <a:lstStyle/>
                    <a:p>
                      <a:pPr algn="l" fontAlgn="b"/>
                      <a:r>
                        <a:rPr lang="en-US" sz="1100" b="0" i="0" u="none" strike="noStrike" dirty="0">
                          <a:solidFill>
                            <a:srgbClr val="000000"/>
                          </a:solidFill>
                          <a:effectLst/>
                          <a:latin typeface="Calibri"/>
                        </a:rPr>
                        <a:t>S(KVA-</a:t>
                      </a:r>
                      <a:r>
                        <a:rPr lang="en-US" sz="1100" b="0" i="0" u="none" strike="noStrike" dirty="0" err="1">
                          <a:solidFill>
                            <a:srgbClr val="000000"/>
                          </a:solidFill>
                          <a:effectLst/>
                          <a:latin typeface="Calibri"/>
                        </a:rPr>
                        <a:t>hr</a:t>
                      </a:r>
                      <a:r>
                        <a:rPr lang="en-US" sz="1100" b="0" i="0" u="none" strike="noStrike" dirty="0">
                          <a:solidFill>
                            <a:srgbClr val="000000"/>
                          </a:solidFill>
                          <a:effectLst/>
                          <a:latin typeface="Calibri"/>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a:rPr>
                        <a:t>        39,337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1" name="TextBox 10"/>
          <p:cNvSpPr txBox="1"/>
          <p:nvPr/>
        </p:nvSpPr>
        <p:spPr>
          <a:xfrm>
            <a:off x="685800" y="1524000"/>
            <a:ext cx="7696200" cy="1200329"/>
          </a:xfrm>
          <a:prstGeom prst="rect">
            <a:avLst/>
          </a:prstGeom>
          <a:noFill/>
        </p:spPr>
        <p:txBody>
          <a:bodyPr wrap="square" rtlCol="0">
            <a:spAutoFit/>
          </a:bodyPr>
          <a:lstStyle/>
          <a:p>
            <a:pPr marL="342900" indent="-342900">
              <a:buFont typeface="Wingdings" pitchFamily="2" charset="2"/>
              <a:buChar char="Ø"/>
            </a:pPr>
            <a:r>
              <a:rPr lang="en-US" dirty="0" smtClean="0">
                <a:latin typeface="Times New Roman" pitchFamily="18" charset="0"/>
                <a:cs typeface="Times New Roman" pitchFamily="18" charset="0"/>
              </a:rPr>
              <a:t>Change the sense node of the regulator from 671 to 632. </a:t>
            </a:r>
          </a:p>
          <a:p>
            <a:pPr marL="800100" lvl="1" indent="-342900">
              <a:buFont typeface="Wingdings" pitchFamily="2" charset="2"/>
              <a:buChar char="Ø"/>
            </a:pPr>
            <a:r>
              <a:rPr lang="en-US" dirty="0" smtClean="0">
                <a:latin typeface="Times New Roman" pitchFamily="18" charset="0"/>
                <a:cs typeface="Times New Roman" pitchFamily="18" charset="0"/>
              </a:rPr>
              <a:t>Using local voltage control only, the voltage at node 671 is not well regulated.</a:t>
            </a:r>
          </a:p>
          <a:p>
            <a:pPr marL="800100" lvl="1" indent="-342900">
              <a:buFont typeface="Wingdings" pitchFamily="2" charset="2"/>
              <a:buChar char="Ø"/>
            </a:pPr>
            <a:r>
              <a:rPr lang="en-US" dirty="0" smtClean="0">
                <a:latin typeface="Times New Roman" pitchFamily="18" charset="0"/>
                <a:cs typeface="Times New Roman" pitchFamily="18" charset="0"/>
              </a:rPr>
              <a:t>The power factor is not maintained. </a:t>
            </a:r>
          </a:p>
        </p:txBody>
      </p:sp>
      <p:pic>
        <p:nvPicPr>
          <p:cNvPr id="51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399" y="4724401"/>
            <a:ext cx="4567467" cy="1275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22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Case 3b</a:t>
            </a:r>
            <a:endParaRPr lang="en-US" sz="3200" dirty="0">
              <a:latin typeface="Times New Roman" pitchFamily="18" charset="0"/>
              <a:cs typeface="Times New Roman" pitchFamily="18" charset="0"/>
            </a:endParaRPr>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4636729" cy="130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2129025607"/>
              </p:ext>
            </p:extLst>
          </p:nvPr>
        </p:nvGraphicFramePr>
        <p:xfrm>
          <a:off x="6172200" y="5181601"/>
          <a:ext cx="1752601" cy="653439"/>
        </p:xfrm>
        <a:graphic>
          <a:graphicData uri="http://schemas.openxmlformats.org/drawingml/2006/table">
            <a:tbl>
              <a:tblPr/>
              <a:tblGrid>
                <a:gridCol w="985838"/>
                <a:gridCol w="766763"/>
              </a:tblGrid>
              <a:tr h="217813">
                <a:tc>
                  <a:txBody>
                    <a:bodyPr/>
                    <a:lstStyle/>
                    <a:p>
                      <a:pPr algn="l" fontAlgn="b"/>
                      <a:r>
                        <a:rPr lang="en-US" sz="1100" b="0" i="0" u="none" strike="noStrike" dirty="0">
                          <a:solidFill>
                            <a:srgbClr val="000000"/>
                          </a:solidFill>
                          <a:effectLst/>
                          <a:latin typeface="Calibri"/>
                        </a:rPr>
                        <a:t>P (kWh-</a:t>
                      </a:r>
                      <a:r>
                        <a:rPr lang="en-US" sz="1100" b="0" i="0" u="none" strike="noStrike" dirty="0" err="1">
                          <a:solidFill>
                            <a:srgbClr val="000000"/>
                          </a:solidFill>
                          <a:effectLst/>
                          <a:latin typeface="Calibri"/>
                        </a:rPr>
                        <a:t>hr</a:t>
                      </a:r>
                      <a:r>
                        <a:rPr lang="en-US" sz="1100" b="0" i="0" u="none" strike="noStrike" dirty="0">
                          <a:solidFill>
                            <a:srgbClr val="000000"/>
                          </a:solidFill>
                          <a:effectLst/>
                          <a:latin typeface="Calibri"/>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38,736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813">
                <a:tc>
                  <a:txBody>
                    <a:bodyPr/>
                    <a:lstStyle/>
                    <a:p>
                      <a:pPr algn="l" fontAlgn="b"/>
                      <a:r>
                        <a:rPr lang="en-US" sz="1100" b="0" i="0" u="none" strike="noStrike">
                          <a:solidFill>
                            <a:srgbClr val="000000"/>
                          </a:solidFill>
                          <a:effectLst/>
                          <a:latin typeface="Calibri"/>
                        </a:rPr>
                        <a:t>Q(kVAR-hr)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a:rPr>
                        <a:t>          1,933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813">
                <a:tc>
                  <a:txBody>
                    <a:bodyPr/>
                    <a:lstStyle/>
                    <a:p>
                      <a:pPr algn="l" fontAlgn="b"/>
                      <a:r>
                        <a:rPr lang="en-US" sz="1100" b="0" i="0" u="none" strike="noStrike">
                          <a:solidFill>
                            <a:srgbClr val="000000"/>
                          </a:solidFill>
                          <a:effectLst/>
                          <a:latin typeface="Calibri"/>
                        </a:rPr>
                        <a:t>S(KVA-hr)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a:rPr>
                        <a:t>        38,878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pSp>
        <p:nvGrpSpPr>
          <p:cNvPr id="8" name="Group 7"/>
          <p:cNvGrpSpPr/>
          <p:nvPr/>
        </p:nvGrpSpPr>
        <p:grpSpPr>
          <a:xfrm>
            <a:off x="5181600" y="3355019"/>
            <a:ext cx="3749040" cy="1379120"/>
            <a:chOff x="670560" y="5025440"/>
            <a:chExt cx="3749040" cy="1379120"/>
          </a:xfrm>
        </p:grpSpPr>
        <mc:AlternateContent xmlns:mc="http://schemas.openxmlformats.org/markup-compatibility/2006" xmlns:a14="http://schemas.microsoft.com/office/drawing/2010/main">
          <mc:Choice Requires="a14">
            <p:sp>
              <p:nvSpPr>
                <p:cNvPr id="9" name="TextBox 8"/>
                <p:cNvSpPr txBox="1"/>
                <p:nvPr/>
              </p:nvSpPr>
              <p:spPr>
                <a:xfrm>
                  <a:off x="685800" y="502544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2444.47−2376.00</m:t>
                            </m:r>
                          </m:num>
                          <m:den>
                            <m:r>
                              <a:rPr lang="en-US" sz="1100" b="0" i="1" smtClean="0">
                                <a:latin typeface="Cambria Math"/>
                              </a:rPr>
                              <m:t>2376.00</m:t>
                            </m:r>
                          </m:den>
                        </m:f>
                        <m:r>
                          <a:rPr lang="en-US" sz="1100" b="0" i="1" smtClean="0">
                            <a:latin typeface="Cambria Math"/>
                          </a:rPr>
                          <m:t>=2.88%</m:t>
                        </m:r>
                      </m:oMath>
                    </m:oMathPara>
                  </a14:m>
                  <a:endParaRPr lang="en-US" sz="1100" dirty="0">
                    <a:latin typeface="Times New Roman" pitchFamily="18" charset="0"/>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85800" y="5025440"/>
                  <a:ext cx="3733800" cy="46096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2429.39−2371.06</m:t>
                            </m:r>
                          </m:num>
                          <m:den>
                            <m:r>
                              <a:rPr lang="en-US" sz="1100" b="0" i="1" smtClean="0">
                                <a:latin typeface="Cambria Math"/>
                              </a:rPr>
                              <m:t>2371.06</m:t>
                            </m:r>
                          </m:den>
                        </m:f>
                        <m:r>
                          <a:rPr lang="en-US" sz="1100" b="0" i="1" smtClean="0">
                            <a:latin typeface="Cambria Math"/>
                          </a:rPr>
                          <m:t>=2.46%</m:t>
                        </m:r>
                      </m:oMath>
                    </m:oMathPara>
                  </a14:m>
                  <a:endParaRPr lang="en-US" sz="1100" dirty="0">
                    <a:latin typeface="Times New Roman" pitchFamily="18" charset="0"/>
                    <a:cs typeface="Times New Roman"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70560" y="5458684"/>
                  <a:ext cx="3733800" cy="460639"/>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70560" y="594360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2429.71−2370.37</m:t>
                            </m:r>
                          </m:num>
                          <m:den>
                            <m:r>
                              <a:rPr lang="en-US" sz="1100" b="0" i="1" smtClean="0">
                                <a:latin typeface="Cambria Math"/>
                              </a:rPr>
                              <m:t>2370.37</m:t>
                            </m:r>
                          </m:den>
                        </m:f>
                        <m:r>
                          <a:rPr lang="en-US" sz="1100" b="0" i="1" smtClean="0">
                            <a:latin typeface="Cambria Math"/>
                          </a:rPr>
                          <m:t>=2.50%</m:t>
                        </m:r>
                      </m:oMath>
                    </m:oMathPara>
                  </a14:m>
                  <a:endParaRPr lang="en-US" sz="1100" dirty="0">
                    <a:latin typeface="Times New Roman" pitchFamily="18" charset="0"/>
                    <a:cs typeface="Times New Roman"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0560" y="5943600"/>
                  <a:ext cx="3733800" cy="460960"/>
                </a:xfrm>
                <a:prstGeom prst="rect">
                  <a:avLst/>
                </a:prstGeom>
                <a:blipFill rotWithShape="1">
                  <a:blip r:embed="rId6"/>
                  <a:stretch>
                    <a:fillRect/>
                  </a:stretch>
                </a:blipFill>
              </p:spPr>
              <p:txBody>
                <a:bodyPr/>
                <a:lstStyle/>
                <a:p>
                  <a:r>
                    <a:rPr lang="en-US">
                      <a:noFill/>
                    </a:rPr>
                    <a:t> </a:t>
                  </a:r>
                </a:p>
              </p:txBody>
            </p:sp>
          </mc:Fallback>
        </mc:AlternateContent>
      </p:grpSp>
      <p:sp>
        <p:nvSpPr>
          <p:cNvPr id="12" name="TextBox 11"/>
          <p:cNvSpPr txBox="1"/>
          <p:nvPr/>
        </p:nvSpPr>
        <p:spPr>
          <a:xfrm>
            <a:off x="685800" y="1524000"/>
            <a:ext cx="7696200" cy="1200329"/>
          </a:xfrm>
          <a:prstGeom prst="rect">
            <a:avLst/>
          </a:prstGeom>
          <a:noFill/>
        </p:spPr>
        <p:txBody>
          <a:bodyPr wrap="square" rtlCol="0">
            <a:spAutoFit/>
          </a:bodyPr>
          <a:lstStyle/>
          <a:p>
            <a:pPr marL="342900" indent="-342900">
              <a:buFont typeface="Wingdings" pitchFamily="2" charset="2"/>
              <a:buChar char="Ø"/>
            </a:pPr>
            <a:r>
              <a:rPr lang="en-US" dirty="0" smtClean="0">
                <a:latin typeface="Times New Roman" pitchFamily="18" charset="0"/>
                <a:cs typeface="Times New Roman" pitchFamily="18" charset="0"/>
              </a:rPr>
              <a:t>Implement Volt-VAR control measured at nodes 652 and 680. </a:t>
            </a:r>
          </a:p>
          <a:p>
            <a:pPr marL="800100" lvl="1" indent="-342900">
              <a:buFont typeface="Wingdings" pitchFamily="2" charset="2"/>
              <a:buChar char="Ø"/>
            </a:pPr>
            <a:r>
              <a:rPr lang="en-US" dirty="0" smtClean="0">
                <a:latin typeface="Times New Roman" pitchFamily="18" charset="0"/>
                <a:cs typeface="Times New Roman" pitchFamily="18" charset="0"/>
              </a:rPr>
              <a:t>The voltage at node 671 is better regulated. </a:t>
            </a:r>
          </a:p>
          <a:p>
            <a:pPr marL="800100" lvl="1" indent="-342900">
              <a:buFont typeface="Wingdings" pitchFamily="2" charset="2"/>
              <a:buChar char="Ø"/>
            </a:pPr>
            <a:r>
              <a:rPr lang="en-US" dirty="0" smtClean="0">
                <a:latin typeface="Times New Roman" pitchFamily="18" charset="0"/>
                <a:cs typeface="Times New Roman" pitchFamily="18" charset="0"/>
              </a:rPr>
              <a:t>The power factor is maintained. </a:t>
            </a:r>
          </a:p>
          <a:p>
            <a:pPr marL="800100" lvl="1" indent="-342900">
              <a:buFont typeface="Wingdings" pitchFamily="2" charset="2"/>
              <a:buChar char="Ø"/>
            </a:pPr>
            <a:endParaRPr lang="en-US" dirty="0" smtClean="0">
              <a:latin typeface="Times New Roman" pitchFamily="18" charset="0"/>
              <a:cs typeface="Times New Roman" pitchFamily="18" charset="0"/>
            </a:endParaRPr>
          </a:p>
        </p:txBody>
      </p:sp>
      <p:pic>
        <p:nvPicPr>
          <p:cNvPr id="41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199" y="4800600"/>
            <a:ext cx="4636729" cy="1298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6677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Modified IEEE 13 Node System with Volt-VAR Control</a:t>
            </a:r>
            <a:endParaRPr lang="en-US" dirty="0"/>
          </a:p>
        </p:txBody>
      </p:sp>
      <p:grpSp>
        <p:nvGrpSpPr>
          <p:cNvPr id="4" name="Group 3"/>
          <p:cNvGrpSpPr>
            <a:grpSpLocks/>
          </p:cNvGrpSpPr>
          <p:nvPr/>
        </p:nvGrpSpPr>
        <p:grpSpPr bwMode="auto">
          <a:xfrm>
            <a:off x="1524000" y="2057400"/>
            <a:ext cx="6248400" cy="4343400"/>
            <a:chOff x="0" y="0"/>
            <a:chExt cx="8497603" cy="7084184"/>
          </a:xfrm>
        </p:grpSpPr>
        <p:pic>
          <p:nvPicPr>
            <p:cNvPr id="5" name="Picture 4"/>
            <p:cNvPicPr>
              <a:picLocks noChangeAspect="1" noChangeArrowheads="1"/>
            </p:cNvPicPr>
            <p:nvPr/>
          </p:nvPicPr>
          <p:blipFill>
            <a:blip r:embed="rId2" cstate="print"/>
            <a:srcRect/>
            <a:stretch>
              <a:fillRect/>
            </a:stretch>
          </p:blipFill>
          <p:spPr bwMode="auto">
            <a:xfrm>
              <a:off x="0" y="0"/>
              <a:ext cx="8497603" cy="7084184"/>
            </a:xfrm>
            <a:prstGeom prst="rect">
              <a:avLst/>
            </a:prstGeom>
            <a:noFill/>
            <a:ln w="9525">
              <a:noFill/>
              <a:miter lim="800000"/>
              <a:headEnd/>
              <a:tailEnd/>
            </a:ln>
          </p:spPr>
        </p:pic>
        <p:cxnSp>
          <p:nvCxnSpPr>
            <p:cNvPr id="6" name="Straight Connector 5"/>
            <p:cNvCxnSpPr/>
            <p:nvPr/>
          </p:nvCxnSpPr>
          <p:spPr>
            <a:xfrm rot="5400000">
              <a:off x="8036697" y="4791121"/>
              <a:ext cx="2002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0800000">
              <a:off x="7946920" y="4910303"/>
              <a:ext cx="3512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7956415" y="4967510"/>
              <a:ext cx="3418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8036697" y="5067623"/>
              <a:ext cx="2002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486400" y="6400800"/>
            <a:ext cx="21336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EOL Measurements</a:t>
            </a:r>
            <a:endParaRPr lang="en-US" dirty="0">
              <a:latin typeface="Times New Roman" pitchFamily="18" charset="0"/>
              <a:cs typeface="Times New Roman" pitchFamily="18" charset="0"/>
            </a:endParaRPr>
          </a:p>
        </p:txBody>
      </p:sp>
      <p:cxnSp>
        <p:nvCxnSpPr>
          <p:cNvPr id="12" name="Straight Arrow Connector 11"/>
          <p:cNvCxnSpPr>
            <a:stCxn id="10" idx="1"/>
          </p:cNvCxnSpPr>
          <p:nvPr/>
        </p:nvCxnSpPr>
        <p:spPr>
          <a:xfrm rot="10800000">
            <a:off x="4876800" y="6172200"/>
            <a:ext cx="609600" cy="41326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10" idx="1"/>
          </p:cNvCxnSpPr>
          <p:nvPr/>
        </p:nvCxnSpPr>
        <p:spPr>
          <a:xfrm rot="10800000">
            <a:off x="3276600" y="6172200"/>
            <a:ext cx="2209800" cy="41326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457200" y="2209800"/>
            <a:ext cx="23622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VAR Controlled Link</a:t>
            </a:r>
            <a:endParaRPr lang="en-US" dirty="0">
              <a:latin typeface="Times New Roman" pitchFamily="18" charset="0"/>
              <a:cs typeface="Times New Roman" pitchFamily="18" charset="0"/>
            </a:endParaRPr>
          </a:p>
        </p:txBody>
      </p:sp>
      <p:cxnSp>
        <p:nvCxnSpPr>
          <p:cNvPr id="18" name="Straight Arrow Connector 17"/>
          <p:cNvCxnSpPr>
            <a:stCxn id="17" idx="3"/>
          </p:cNvCxnSpPr>
          <p:nvPr/>
        </p:nvCxnSpPr>
        <p:spPr>
          <a:xfrm>
            <a:off x="2819400" y="2394466"/>
            <a:ext cx="1371600" cy="42493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 name="Slide Number Placeholder 2"/>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1: Local Voltage Control</a:t>
            </a:r>
            <a:endParaRPr lang="en-US" dirty="0"/>
          </a:p>
        </p:txBody>
      </p:sp>
      <p:sp>
        <p:nvSpPr>
          <p:cNvPr id="14" name="Content Placeholder 13"/>
          <p:cNvSpPr>
            <a:spLocks noGrp="1"/>
          </p:cNvSpPr>
          <p:nvPr>
            <p:ph idx="1"/>
          </p:nvPr>
        </p:nvSpPr>
        <p:spPr>
          <a:xfrm>
            <a:off x="457200" y="1600201"/>
            <a:ext cx="8229600" cy="533399"/>
          </a:xfrm>
        </p:spPr>
        <p:txBody>
          <a:bodyPr>
            <a:normAutofit/>
          </a:bodyPr>
          <a:lstStyle/>
          <a:p>
            <a:r>
              <a:rPr lang="en-US" sz="2000" dirty="0" smtClean="0"/>
              <a:t>Voltage at node:671 is controlled by regulator to 2,400V:</a:t>
            </a:r>
            <a:endParaRPr lang="en-US" sz="2000" dirty="0"/>
          </a:p>
        </p:txBody>
      </p:sp>
      <p:pic>
        <p:nvPicPr>
          <p:cNvPr id="63490" name="Picture 2"/>
          <p:cNvPicPr>
            <a:picLocks noChangeAspect="1" noChangeArrowheads="1"/>
          </p:cNvPicPr>
          <p:nvPr/>
        </p:nvPicPr>
        <p:blipFill>
          <a:blip r:embed="rId2" cstate="print"/>
          <a:srcRect/>
          <a:stretch>
            <a:fillRect/>
          </a:stretch>
        </p:blipFill>
        <p:spPr bwMode="auto">
          <a:xfrm>
            <a:off x="1434571" y="2057400"/>
            <a:ext cx="5652029" cy="1664494"/>
          </a:xfrm>
          <a:prstGeom prst="rect">
            <a:avLst/>
          </a:prstGeom>
          <a:noFill/>
          <a:ln w="9525">
            <a:noFill/>
            <a:miter lim="800000"/>
            <a:headEnd/>
            <a:tailEnd/>
          </a:ln>
          <a:effectLst/>
        </p:spPr>
      </p:pic>
      <p:sp>
        <p:nvSpPr>
          <p:cNvPr id="16" name="Content Placeholder 13"/>
          <p:cNvSpPr txBox="1">
            <a:spLocks/>
          </p:cNvSpPr>
          <p:nvPr/>
        </p:nvSpPr>
        <p:spPr>
          <a:xfrm>
            <a:off x="533400" y="3962400"/>
            <a:ext cx="8229600" cy="5333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Voltage at node:675 is maintained by capacitors: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pic>
        <p:nvPicPr>
          <p:cNvPr id="63491" name="Picture 3"/>
          <p:cNvPicPr>
            <a:picLocks noChangeAspect="1" noChangeArrowheads="1"/>
          </p:cNvPicPr>
          <p:nvPr/>
        </p:nvPicPr>
        <p:blipFill>
          <a:blip r:embed="rId3" cstate="print"/>
          <a:srcRect/>
          <a:stretch>
            <a:fillRect/>
          </a:stretch>
        </p:blipFill>
        <p:spPr bwMode="auto">
          <a:xfrm>
            <a:off x="1355040" y="4419600"/>
            <a:ext cx="5670344" cy="16764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1: Local Voltage Control cont.</a:t>
            </a:r>
            <a:endParaRPr lang="en-US" dirty="0"/>
          </a:p>
        </p:txBody>
      </p:sp>
      <p:sp>
        <p:nvSpPr>
          <p:cNvPr id="14" name="Content Placeholder 13"/>
          <p:cNvSpPr>
            <a:spLocks noGrp="1"/>
          </p:cNvSpPr>
          <p:nvPr>
            <p:ph idx="1"/>
          </p:nvPr>
        </p:nvSpPr>
        <p:spPr>
          <a:xfrm>
            <a:off x="457200" y="1600201"/>
            <a:ext cx="8229600" cy="685799"/>
          </a:xfrm>
        </p:spPr>
        <p:txBody>
          <a:bodyPr>
            <a:normAutofit lnSpcReduction="10000"/>
          </a:bodyPr>
          <a:lstStyle/>
          <a:p>
            <a:r>
              <a:rPr lang="en-US" sz="2000" dirty="0" smtClean="0"/>
              <a:t>Voltage is still operated at an upper level.  As a result, there are energy reductions that are not realized.</a:t>
            </a:r>
            <a:endParaRPr lang="en-US" sz="2000" dirty="0"/>
          </a:p>
        </p:txBody>
      </p:sp>
      <p:sp>
        <p:nvSpPr>
          <p:cNvPr id="16" name="Content Placeholder 13"/>
          <p:cNvSpPr txBox="1">
            <a:spLocks/>
          </p:cNvSpPr>
          <p:nvPr/>
        </p:nvSpPr>
        <p:spPr>
          <a:xfrm>
            <a:off x="457200" y="3048000"/>
            <a:ext cx="8229600" cy="5333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Power factor is not</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maintained:</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pic>
        <p:nvPicPr>
          <p:cNvPr id="64516" name="Picture 4"/>
          <p:cNvPicPr>
            <a:picLocks noChangeAspect="1" noChangeArrowheads="1"/>
          </p:cNvPicPr>
          <p:nvPr/>
        </p:nvPicPr>
        <p:blipFill>
          <a:blip r:embed="rId2" cstate="print"/>
          <a:srcRect/>
          <a:stretch>
            <a:fillRect/>
          </a:stretch>
        </p:blipFill>
        <p:spPr bwMode="auto">
          <a:xfrm>
            <a:off x="1066800" y="3886200"/>
            <a:ext cx="7090680" cy="2057400"/>
          </a:xfrm>
          <a:prstGeom prst="rect">
            <a:avLst/>
          </a:prstGeom>
          <a:noFill/>
          <a:ln w="9525">
            <a:noFill/>
            <a:miter lim="800000"/>
            <a:headEnd/>
            <a:tailEnd/>
          </a:ln>
          <a:effectLst/>
        </p:spPr>
      </p:pic>
      <p:pic>
        <p:nvPicPr>
          <p:cNvPr id="64517" name="Picture 5"/>
          <p:cNvPicPr>
            <a:picLocks noChangeAspect="1" noChangeArrowheads="1"/>
          </p:cNvPicPr>
          <p:nvPr/>
        </p:nvPicPr>
        <p:blipFill>
          <a:blip r:embed="rId3" cstate="print"/>
          <a:srcRect/>
          <a:stretch>
            <a:fillRect/>
          </a:stretch>
        </p:blipFill>
        <p:spPr bwMode="auto">
          <a:xfrm>
            <a:off x="3505200" y="2438400"/>
            <a:ext cx="1581150" cy="581025"/>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a:t>
            </a:r>
            <a:r>
              <a:rPr lang="en-US" dirty="0" smtClean="0"/>
              <a:t>Control Cont.</a:t>
            </a:r>
            <a:r>
              <a:rPr lang="en-US" dirty="0" smtClean="0"/>
              <a:t/>
            </a:r>
            <a:br>
              <a:rPr lang="en-US" dirty="0" smtClean="0"/>
            </a:br>
            <a:r>
              <a:rPr lang="en-US" sz="2000" dirty="0" smtClean="0"/>
              <a:t>(Regulators)</a:t>
            </a:r>
            <a:endParaRPr lang="en-US" sz="20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Regulators are often installed at the substation in order to adjust the voltage at the head of the feeder.</a:t>
            </a:r>
            <a:endParaRPr lang="en-US" sz="2400" dirty="0"/>
          </a:p>
        </p:txBody>
      </p:sp>
      <p:pic>
        <p:nvPicPr>
          <p:cNvPr id="1027" name="Picture 3"/>
          <p:cNvPicPr>
            <a:picLocks noChangeAspect="1" noChangeArrowheads="1"/>
          </p:cNvPicPr>
          <p:nvPr/>
        </p:nvPicPr>
        <p:blipFill>
          <a:blip r:embed="rId4" cstate="print"/>
          <a:srcRect/>
          <a:stretch>
            <a:fillRect/>
          </a:stretch>
        </p:blipFill>
        <p:spPr bwMode="auto">
          <a:xfrm>
            <a:off x="2133600" y="3048000"/>
            <a:ext cx="5033963" cy="263525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035"/>
    </mc:Choice>
    <mc:Fallback>
      <p:transition spd="slow" advTm="73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7591" x="7189788" y="4543425"/>
          <p14:tracePt t="27922" x="7189788" y="4537075"/>
          <p14:tracePt t="27937" x="7189788" y="4521200"/>
          <p14:tracePt t="27951" x="7189788" y="4503738"/>
          <p14:tracePt t="27968" x="7189788" y="4497388"/>
          <p14:tracePt t="27985" x="7183438" y="4479925"/>
          <p14:tracePt t="28001" x="7183438" y="4464050"/>
          <p14:tracePt t="28018" x="7183438" y="4457700"/>
          <p14:tracePt t="28035" x="7183438" y="4446588"/>
          <p14:tracePt t="28051" x="7183438" y="4435475"/>
          <p14:tracePt t="28068" x="7183438" y="4422775"/>
          <p14:tracePt t="28085" x="7183438" y="4406900"/>
          <p14:tracePt t="28101" x="7183438" y="4383088"/>
          <p14:tracePt t="28118" x="7183438" y="4365625"/>
          <p14:tracePt t="28135" x="7178675" y="4343400"/>
          <p14:tracePt t="28151" x="7178675" y="4332288"/>
          <p14:tracePt t="28168" x="7178675" y="4308475"/>
          <p14:tracePt t="28185" x="7178675" y="4292600"/>
          <p14:tracePt t="28185" x="7172325" y="4279900"/>
          <p14:tracePt t="28202" x="7172325" y="4268788"/>
          <p14:tracePt t="28218" x="7172325" y="4251325"/>
          <p14:tracePt t="28235" x="7172325" y="4240213"/>
          <p14:tracePt t="28251" x="7172325" y="4229100"/>
          <p14:tracePt t="28268" x="7172325" y="4222750"/>
          <p14:tracePt t="28284" x="7165975" y="4217988"/>
          <p14:tracePt t="28466" x="7165975" y="4222750"/>
          <p14:tracePt t="28474" x="7165975" y="4229100"/>
          <p14:tracePt t="28484" x="7165975" y="4240213"/>
          <p14:tracePt t="28490" x="7165975" y="4264025"/>
          <p14:tracePt t="28502" x="7172325" y="4303713"/>
          <p14:tracePt t="28518" x="7178675" y="4337050"/>
          <p14:tracePt t="28535" x="7183438" y="4378325"/>
          <p14:tracePt t="28551" x="7194550" y="4418013"/>
          <p14:tracePt t="28568" x="7200900" y="4451350"/>
          <p14:tracePt t="28584" x="7200900" y="4475163"/>
          <p14:tracePt t="28584" x="7207250" y="4486275"/>
          <p14:tracePt t="28602" x="7212013" y="4508500"/>
          <p14:tracePt t="28618" x="7218363" y="4532313"/>
          <p14:tracePt t="28635" x="7218363" y="4549775"/>
          <p14:tracePt t="28651" x="7218363" y="4560888"/>
          <p14:tracePt t="28668" x="7218363" y="4565650"/>
          <p14:tracePt t="28684" x="7218363" y="4572000"/>
          <p14:tracePt t="28890" x="7218363" y="4560888"/>
          <p14:tracePt t="28901" x="7218363" y="4554538"/>
          <p14:tracePt t="28902" x="7212013" y="4525963"/>
          <p14:tracePt t="28918" x="7207250" y="4492625"/>
          <p14:tracePt t="28935" x="7194550" y="4457700"/>
          <p14:tracePt t="28951" x="7189788" y="4411663"/>
          <p14:tracePt t="28968" x="7183438" y="4378325"/>
          <p14:tracePt t="28984" x="7172325" y="4343400"/>
          <p14:tracePt t="28984" x="7165975" y="4325938"/>
          <p14:tracePt t="29002" x="7161213" y="4297363"/>
          <p14:tracePt t="29018" x="7154863" y="4275138"/>
          <p14:tracePt t="29035" x="7150100" y="4264025"/>
          <p14:tracePt t="29051" x="7150100" y="4257675"/>
          <p14:tracePt t="29068" x="7150100" y="4251325"/>
          <p14:tracePt t="29202" x="7150100" y="4257675"/>
          <p14:tracePt t="29210" x="7150100" y="4292600"/>
          <p14:tracePt t="29224" x="7154863" y="4332288"/>
          <p14:tracePt t="29234" x="7161213" y="4383088"/>
          <p14:tracePt t="29251" x="7165975" y="4422775"/>
          <p14:tracePt t="29268" x="7172325" y="4457700"/>
          <p14:tracePt t="29284" x="7172325" y="4486275"/>
          <p14:tracePt t="29301" x="7172325" y="4497388"/>
          <p14:tracePt t="29318" x="7178675" y="4503738"/>
          <p14:tracePt t="29410" x="7178675" y="4508500"/>
          <p14:tracePt t="30178" x="7172325" y="4508500"/>
          <p14:tracePt t="30194" x="7154863" y="4508500"/>
          <p14:tracePt t="30202" x="7137400" y="4508500"/>
          <p14:tracePt t="30210" x="7058025" y="4503738"/>
          <p14:tracePt t="30218" x="6908800" y="4492625"/>
          <p14:tracePt t="30234" x="6708775" y="4479925"/>
          <p14:tracePt t="30252" x="6508750" y="4468813"/>
          <p14:tracePt t="30268" x="6292850" y="4457700"/>
          <p14:tracePt t="30285" x="6011863" y="4440238"/>
          <p14:tracePt t="30301" x="5721350" y="4422775"/>
          <p14:tracePt t="30318" x="5435600" y="4400550"/>
          <p14:tracePt t="30334" x="5137150" y="4365625"/>
          <p14:tracePt t="30352" x="4921250" y="4325938"/>
          <p14:tracePt t="30368" x="4725988" y="4297363"/>
          <p14:tracePt t="30385" x="4565650" y="4268788"/>
          <p14:tracePt t="30401" x="4325938" y="4235450"/>
          <p14:tracePt t="30418" x="4171950" y="4217988"/>
          <p14:tracePt t="30435" x="4022725" y="4200525"/>
          <p14:tracePt t="30452" x="3892550" y="4178300"/>
          <p14:tracePt t="30468" x="3765550" y="4165600"/>
          <p14:tracePt t="30485" x="3640138" y="4160838"/>
          <p14:tracePt t="30501" x="3532188" y="4160838"/>
          <p14:tracePt t="30518" x="3417888" y="4154488"/>
          <p14:tracePt t="30534" x="3308350" y="4149725"/>
          <p14:tracePt t="30552" x="3217863" y="4137025"/>
          <p14:tracePt t="30568" x="3149600" y="4114800"/>
          <p14:tracePt t="30585" x="3092450" y="4092575"/>
          <p14:tracePt t="30601" x="3011488" y="4068763"/>
          <p14:tracePt t="30618" x="2932113" y="4064000"/>
          <p14:tracePt t="30634" x="2851150" y="4057650"/>
          <p14:tracePt t="30651" x="2794000" y="4051300"/>
          <p14:tracePt t="30668" x="2760663" y="4051300"/>
          <p14:tracePt t="30685" x="2720975" y="4040188"/>
          <p14:tracePt t="30701" x="2697163" y="4035425"/>
          <p14:tracePt t="30718" x="2679700" y="4017963"/>
          <p14:tracePt t="30734" x="2663825" y="4006850"/>
          <p14:tracePt t="30751" x="2646363" y="4000500"/>
          <p14:tracePt t="30768" x="2628900" y="3989388"/>
          <p14:tracePt t="30785" x="2622550" y="3978275"/>
          <p14:tracePt t="30801" x="2606675" y="3971925"/>
          <p14:tracePt t="30818" x="2600325" y="3971925"/>
          <p14:tracePt t="30890" x="2600325" y="3965575"/>
          <p14:tracePt t="30898" x="2593975" y="3965575"/>
          <p14:tracePt t="30906" x="2593975" y="3960813"/>
          <p14:tracePt t="30918" x="2589213" y="3960813"/>
          <p14:tracePt t="30934" x="2589213" y="3954463"/>
          <p14:tracePt t="30952" x="2578100" y="3949700"/>
          <p14:tracePt t="30968" x="2571750" y="3949700"/>
          <p14:tracePt t="30984" x="2571750" y="3943350"/>
          <p14:tracePt t="31001" x="2565400" y="3937000"/>
          <p14:tracePt t="31018" x="2560638" y="3937000"/>
          <p14:tracePt t="31170" x="2560638" y="3932238"/>
          <p14:tracePt t="31194" x="2560638" y="3925888"/>
          <p14:tracePt t="31202" x="2560638" y="3921125"/>
          <p14:tracePt t="31204" x="2560638" y="3914775"/>
          <p14:tracePt t="31218" x="2560638" y="3908425"/>
          <p14:tracePt t="31234" x="2565400" y="3908425"/>
          <p14:tracePt t="31251" x="2565400" y="3897313"/>
          <p14:tracePt t="31314" x="2565400" y="3892550"/>
          <p14:tracePt t="31334" x="2571750" y="3892550"/>
          <p14:tracePt t="31336" x="2571750" y="3886200"/>
          <p14:tracePt t="31351" x="2571750" y="3879850"/>
          <p14:tracePt t="31394" x="2578100" y="3879850"/>
          <p14:tracePt t="31842" x="2582863" y="3879850"/>
          <p14:tracePt t="31849" x="2582863" y="3886200"/>
          <p14:tracePt t="31858" x="2582863" y="3892550"/>
          <p14:tracePt t="31868" x="2582863" y="3897313"/>
          <p14:tracePt t="31884" x="2582863" y="3903663"/>
          <p14:tracePt t="31901" x="2589213" y="3908425"/>
          <p14:tracePt t="31938" x="2589213" y="3914775"/>
          <p14:tracePt t="31951" x="2589213" y="3921125"/>
          <p14:tracePt t="31977" x="2589213" y="3925888"/>
          <p14:tracePt t="32001" x="2589213" y="3932238"/>
          <p14:tracePt t="32002" x="2589213" y="3943350"/>
          <p14:tracePt t="32018" x="2593975" y="3960813"/>
          <p14:tracePt t="32035" x="2600325" y="3983038"/>
          <p14:tracePt t="32051" x="2606675" y="4011613"/>
          <p14:tracePt t="32068" x="2611438" y="4040188"/>
          <p14:tracePt t="32084" x="2622550" y="4079875"/>
          <p14:tracePt t="32101" x="2622550" y="4121150"/>
          <p14:tracePt t="32118" x="2635250" y="4160838"/>
          <p14:tracePt t="32135" x="2640013" y="4200525"/>
          <p14:tracePt t="32151" x="2646363" y="4222750"/>
          <p14:tracePt t="32168" x="2646363" y="4235450"/>
          <p14:tracePt t="32184" x="2646363" y="4240213"/>
          <p14:tracePt t="32785" x="2646363" y="4235450"/>
          <p14:tracePt t="32802" x="2651125" y="4229100"/>
          <p14:tracePt t="32802" x="2714625" y="4200525"/>
          <p14:tracePt t="32818" x="2806700" y="4171950"/>
          <p14:tracePt t="32834" x="2921000" y="4154488"/>
          <p14:tracePt t="32851" x="3063875" y="4137025"/>
          <p14:tracePt t="32868" x="3228975" y="4121150"/>
          <p14:tracePt t="32884" x="3411538" y="4108450"/>
          <p14:tracePt t="32901" x="3594100" y="4103688"/>
          <p14:tracePt t="32917" x="3806825" y="4097338"/>
          <p14:tracePt t="32934" x="4035425" y="4086225"/>
          <p14:tracePt t="32951" x="4257675" y="4086225"/>
          <p14:tracePt t="32968" x="4457700" y="4097338"/>
          <p14:tracePt t="32984" x="4629150" y="4103688"/>
          <p14:tracePt t="32984" x="4725988" y="4108450"/>
          <p14:tracePt t="33001" x="4926013" y="4114800"/>
          <p14:tracePt t="33018" x="5103813" y="4125913"/>
          <p14:tracePt t="33034" x="5292725" y="4137025"/>
          <p14:tracePt t="33051" x="5464175" y="4143375"/>
          <p14:tracePt t="33068" x="5622925" y="4154488"/>
          <p14:tracePt t="33084" x="5783263" y="4178300"/>
          <p14:tracePt t="33101" x="5932488" y="4189413"/>
          <p14:tracePt t="33117" x="6075363" y="4211638"/>
          <p14:tracePt t="33134" x="6211888" y="4217988"/>
          <p14:tracePt t="33152" x="6354763" y="4229100"/>
          <p14:tracePt t="33167" x="6480175" y="4235450"/>
          <p14:tracePt t="33184" x="6594475" y="4246563"/>
          <p14:tracePt t="33201" x="6750050" y="4251325"/>
          <p14:tracePt t="33218" x="6835775" y="4251325"/>
          <p14:tracePt t="33234" x="6904038" y="4257675"/>
          <p14:tracePt t="33251" x="6978650" y="4257675"/>
          <p14:tracePt t="33267" x="7018338" y="4257675"/>
          <p14:tracePt t="33285" x="7058025" y="4257675"/>
          <p14:tracePt t="33301" x="7092950" y="4257675"/>
          <p14:tracePt t="33318" x="7121525" y="4257675"/>
          <p14:tracePt t="33334" x="7143750" y="4257675"/>
          <p14:tracePt t="33351" x="7172325" y="4257675"/>
          <p14:tracePt t="33368" x="7200900" y="4257675"/>
          <p14:tracePt t="33385" x="7223125" y="4251325"/>
          <p14:tracePt t="33401" x="7264400" y="4240213"/>
          <p14:tracePt t="33418" x="7275513" y="4240213"/>
          <p14:tracePt t="33434" x="7275513" y="4235450"/>
          <p14:tracePt t="33451" x="7280275" y="4235450"/>
          <p14:tracePt t="33865" x="7280275" y="4240213"/>
          <p14:tracePt t="33873" x="7280275" y="4251325"/>
          <p14:tracePt t="33884" x="7280275" y="4279900"/>
          <p14:tracePt t="33901" x="7280275" y="4303713"/>
          <p14:tracePt t="33918" x="7280275" y="4325938"/>
          <p14:tracePt t="33934" x="7280275" y="4337050"/>
          <p14:tracePt t="33951" x="7280275" y="4354513"/>
          <p14:tracePt t="33967" x="7280275" y="4371975"/>
          <p14:tracePt t="33985" x="7280275" y="4378325"/>
          <p14:tracePt t="34001" x="7280275" y="4394200"/>
          <p14:tracePt t="34018" x="7280275" y="4400550"/>
          <p14:tracePt t="34034" x="7280275" y="4411663"/>
          <p14:tracePt t="34051" x="7280275" y="4422775"/>
          <p14:tracePt t="34067" x="7280275" y="4440238"/>
          <p14:tracePt t="34085" x="7280275" y="4457700"/>
          <p14:tracePt t="34101" x="7286625" y="4468813"/>
          <p14:tracePt t="34118" x="7286625" y="4475163"/>
          <p14:tracePt t="34134" x="7286625" y="4479925"/>
          <p14:tracePt t="34151" x="7286625" y="4486275"/>
          <p14:tracePt t="34167" x="7286625" y="4492625"/>
          <p14:tracePt t="34202" x="7286625" y="4497388"/>
          <p14:tracePt t="34233" x="7286625" y="4503738"/>
          <p14:tracePt t="34238" x="7286625" y="4508500"/>
          <p14:tracePt t="34361" x="7286625" y="4514850"/>
          <p14:tracePt t="34372" x="7286625" y="4521200"/>
          <p14:tracePt t="34402" x="7286625" y="4525963"/>
          <p14:tracePt t="34402" x="7286625" y="4532313"/>
          <p14:tracePt t="34418" x="7286625" y="4537075"/>
          <p14:tracePt t="34945" x="7286625" y="4532313"/>
          <p14:tracePt t="34969" x="7286625" y="4525963"/>
          <p14:tracePt t="34986" x="7286625" y="4521200"/>
          <p14:tracePt t="34993" x="7280275" y="4514850"/>
          <p14:tracePt t="34993" x="7280275" y="4508500"/>
          <p14:tracePt t="35001" x="7275513" y="4492625"/>
          <p14:tracePt t="35017" x="7275513" y="4475163"/>
          <p14:tracePt t="35035" x="7264400" y="4457700"/>
          <p14:tracePt t="35051" x="7258050" y="4435475"/>
          <p14:tracePt t="35068" x="7258050" y="4418013"/>
          <p14:tracePt t="35084" x="7251700" y="4411663"/>
          <p14:tracePt t="35101" x="7246938" y="4400550"/>
          <p14:tracePt t="35117" x="7246938" y="4389438"/>
          <p14:tracePt t="35134" x="7240588" y="4371975"/>
          <p14:tracePt t="35151" x="7235825" y="4354513"/>
          <p14:tracePt t="35168" x="7235825" y="4343400"/>
          <p14:tracePt t="35184" x="7229475" y="4337050"/>
          <p14:tracePt t="35201" x="7229475" y="4332288"/>
          <p14:tracePt t="35217" x="7229475" y="4325938"/>
          <p14:tracePt t="35690" x="7229475" y="4321175"/>
          <p14:tracePt t="35705" x="7229475" y="4314825"/>
          <p14:tracePt t="35713" x="7229475" y="4308475"/>
          <p14:tracePt t="35725" x="7229475" y="4303713"/>
          <p14:tracePt t="35734" x="7223125" y="4279900"/>
          <p14:tracePt t="35751" x="7218363" y="4257675"/>
          <p14:tracePt t="35768" x="7212013" y="4240213"/>
          <p14:tracePt t="35784" x="7212013" y="4222750"/>
          <p14:tracePt t="35801" x="7212013" y="4217988"/>
          <p14:tracePt t="36828"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2: Coordinated Volt/VAR Control</a:t>
            </a:r>
            <a:endParaRPr lang="en-US" dirty="0"/>
          </a:p>
        </p:txBody>
      </p:sp>
      <p:sp>
        <p:nvSpPr>
          <p:cNvPr id="14" name="Content Placeholder 13"/>
          <p:cNvSpPr>
            <a:spLocks noGrp="1"/>
          </p:cNvSpPr>
          <p:nvPr>
            <p:ph idx="1"/>
          </p:nvPr>
        </p:nvSpPr>
        <p:spPr>
          <a:xfrm>
            <a:off x="457200" y="1295400"/>
            <a:ext cx="8229600" cy="609599"/>
          </a:xfrm>
        </p:spPr>
        <p:txBody>
          <a:bodyPr>
            <a:normAutofit/>
          </a:bodyPr>
          <a:lstStyle/>
          <a:p>
            <a:r>
              <a:rPr lang="en-US" sz="2000" dirty="0" smtClean="0"/>
              <a:t>Voltage is regulated at remote nodes 652 and 680, to a values of 2,200V:</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Energy consumption</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is reduced:</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 </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Power factor is maintained</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pic>
        <p:nvPicPr>
          <p:cNvPr id="65538" name="Picture 2"/>
          <p:cNvPicPr>
            <a:picLocks noChangeAspect="1" noChangeArrowheads="1"/>
          </p:cNvPicPr>
          <p:nvPr/>
        </p:nvPicPr>
        <p:blipFill>
          <a:blip r:embed="rId2" cstate="print"/>
          <a:srcRect/>
          <a:stretch>
            <a:fillRect/>
          </a:stretch>
        </p:blipFill>
        <p:spPr bwMode="auto">
          <a:xfrm>
            <a:off x="1828800" y="1676400"/>
            <a:ext cx="5892800" cy="1717707"/>
          </a:xfrm>
          <a:prstGeom prst="rect">
            <a:avLst/>
          </a:prstGeom>
          <a:noFill/>
          <a:ln w="9525">
            <a:noFill/>
            <a:miter lim="800000"/>
            <a:headEnd/>
            <a:tailEnd/>
          </a:ln>
          <a:effectLst/>
        </p:spPr>
      </p:pic>
      <p:pic>
        <p:nvPicPr>
          <p:cNvPr id="65539" name="Picture 3"/>
          <p:cNvPicPr>
            <a:picLocks noChangeAspect="1" noChangeArrowheads="1"/>
          </p:cNvPicPr>
          <p:nvPr/>
        </p:nvPicPr>
        <p:blipFill>
          <a:blip r:embed="rId3" cstate="print"/>
          <a:srcRect/>
          <a:stretch>
            <a:fillRect/>
          </a:stretch>
        </p:blipFill>
        <p:spPr bwMode="auto">
          <a:xfrm>
            <a:off x="3657600" y="3886200"/>
            <a:ext cx="1581150" cy="581025"/>
          </a:xfrm>
          <a:prstGeom prst="rect">
            <a:avLst/>
          </a:prstGeom>
          <a:noFill/>
          <a:ln w="9525">
            <a:noFill/>
            <a:miter lim="800000"/>
            <a:headEnd/>
            <a:tailEnd/>
          </a:ln>
          <a:effectLst/>
        </p:spPr>
      </p:pic>
      <p:pic>
        <p:nvPicPr>
          <p:cNvPr id="65540" name="Picture 4"/>
          <p:cNvPicPr>
            <a:picLocks noChangeAspect="1" noChangeArrowheads="1"/>
          </p:cNvPicPr>
          <p:nvPr/>
        </p:nvPicPr>
        <p:blipFill>
          <a:blip r:embed="rId4" cstate="print"/>
          <a:srcRect/>
          <a:stretch>
            <a:fillRect/>
          </a:stretch>
        </p:blipFill>
        <p:spPr bwMode="auto">
          <a:xfrm>
            <a:off x="1828800" y="5148172"/>
            <a:ext cx="5949926" cy="1709828"/>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65539"/>
                                        </p:tgtEl>
                                        <p:attrNameLst>
                                          <p:attrName>style.visibility</p:attrName>
                                        </p:attrNameLst>
                                      </p:cBhvr>
                                      <p:to>
                                        <p:strVal val="visible"/>
                                      </p:to>
                                    </p:set>
                                    <p:animEffect transition="in" filter="blinds(horizontal)">
                                      <p:cBhvr>
                                        <p:cTn id="10" dur="500"/>
                                        <p:tgtEl>
                                          <p:spTgt spid="6553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nodeType="withEffect">
                                  <p:stCondLst>
                                    <p:cond delay="0"/>
                                  </p:stCondLst>
                                  <p:childTnLst>
                                    <p:set>
                                      <p:cBhvr>
                                        <p:cTn id="17" dur="1" fill="hold">
                                          <p:stCondLst>
                                            <p:cond delay="0"/>
                                          </p:stCondLst>
                                        </p:cTn>
                                        <p:tgtEl>
                                          <p:spTgt spid="65540"/>
                                        </p:tgtEl>
                                        <p:attrNameLst>
                                          <p:attrName>style.visibility</p:attrName>
                                        </p:attrNameLst>
                                      </p:cBhvr>
                                      <p:to>
                                        <p:strVal val="visible"/>
                                      </p:to>
                                    </p:set>
                                    <p:animEffect transition="in" filter="blinds(horizontal)">
                                      <p:cBhvr>
                                        <p:cTn id="18" dur="500"/>
                                        <p:tgtEl>
                                          <p:spTgt spid="65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6: Volt-VAR optimization</a:t>
            </a:r>
            <a:endParaRPr lang="en-US" sz="2000" dirty="0">
              <a:solidFill>
                <a:prstClr val="black">
                  <a:tint val="75000"/>
                </a:prstClr>
              </a:solidFill>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44831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a:t>
            </a:r>
            <a:r>
              <a:rPr lang="en-US" dirty="0" smtClean="0"/>
              <a:t>Control Cont.</a:t>
            </a:r>
            <a:r>
              <a:rPr lang="en-US" dirty="0" smtClean="0"/>
              <a:t/>
            </a:r>
            <a:br>
              <a:rPr lang="en-US" dirty="0" smtClean="0"/>
            </a:br>
            <a:r>
              <a:rPr lang="en-US" sz="2000" dirty="0" smtClean="0"/>
              <a:t>(Regulators)</a:t>
            </a:r>
            <a:endParaRPr lang="en-US" sz="20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In extreme cases a down stream voltage regulator can be installed.</a:t>
            </a:r>
            <a:endParaRPr lang="en-US" sz="2400" dirty="0"/>
          </a:p>
        </p:txBody>
      </p:sp>
      <p:pic>
        <p:nvPicPr>
          <p:cNvPr id="3075" name="Picture 3"/>
          <p:cNvPicPr>
            <a:picLocks noChangeAspect="1" noChangeArrowheads="1"/>
          </p:cNvPicPr>
          <p:nvPr/>
        </p:nvPicPr>
        <p:blipFill>
          <a:blip r:embed="rId4" cstate="print"/>
          <a:srcRect/>
          <a:stretch>
            <a:fillRect/>
          </a:stretch>
        </p:blipFill>
        <p:spPr bwMode="auto">
          <a:xfrm>
            <a:off x="1447800" y="3048000"/>
            <a:ext cx="7134225" cy="24955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5054"/>
    </mc:Choice>
    <mc:Fallback>
      <p:transition spd="slow" advTm="205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8813" x="1954213" y="3811588"/>
          <p14:tracePt t="29005" x="1954213" y="3806825"/>
          <p14:tracePt t="29013" x="1949450" y="3806825"/>
          <p14:tracePt t="29041" x="1943100" y="3806825"/>
          <p14:tracePt t="29045" x="1943100" y="3800475"/>
          <p14:tracePt t="29430" x="1949450" y="3800475"/>
          <p14:tracePt t="29442" x="1954213" y="3806825"/>
          <p14:tracePt t="29459" x="1954213" y="3811588"/>
          <p14:tracePt t="29475" x="1965325" y="3811588"/>
          <p14:tracePt t="29509" x="1965325" y="3817938"/>
          <p14:tracePt t="31102" x="1971675" y="3817938"/>
          <p14:tracePt t="31150" x="1978025" y="3817938"/>
          <p14:tracePt t="31206" x="1982788" y="3817938"/>
          <p14:tracePt t="31254" x="1982788" y="3811588"/>
          <p14:tracePt t="31278" x="1989138" y="3811588"/>
          <p14:tracePt t="31518" x="1993900" y="3811588"/>
          <p14:tracePt t="31526" x="2006600" y="3811588"/>
          <p14:tracePt t="31542" x="2039938" y="3822700"/>
          <p14:tracePt t="31542" x="2074863" y="3829050"/>
          <p14:tracePt t="31560" x="2125663" y="3835400"/>
          <p14:tracePt t="31575" x="2178050" y="3846513"/>
          <p14:tracePt t="31592" x="2228850" y="3851275"/>
          <p14:tracePt t="31608" x="2263775" y="3857625"/>
          <p14:tracePt t="31626" x="2303463" y="3868738"/>
          <p14:tracePt t="31642" x="2325688" y="3875088"/>
          <p14:tracePt t="31659" x="2354263" y="3879850"/>
          <p14:tracePt t="31675" x="2371725" y="3892550"/>
          <p14:tracePt t="31692" x="2389188" y="3892550"/>
          <p14:tracePt t="31708" x="2400300" y="3897313"/>
          <p14:tracePt t="31725" x="2411413" y="3897313"/>
          <p14:tracePt t="31742" x="2422525" y="3897313"/>
          <p14:tracePt t="31759" x="2435225" y="3903663"/>
          <p14:tracePt t="31775" x="2451100" y="3908425"/>
          <p14:tracePt t="31792" x="2463800" y="3908425"/>
          <p14:tracePt t="31808" x="2486025" y="3914775"/>
          <p14:tracePt t="31826" x="2514600" y="3925888"/>
          <p14:tracePt t="31842" x="2549525" y="3925888"/>
          <p14:tracePt t="31859" x="2582863" y="3925888"/>
          <p14:tracePt t="31875" x="2611438" y="3932238"/>
          <p14:tracePt t="31893" x="2651125" y="3932238"/>
          <p14:tracePt t="31908" x="2692400" y="3937000"/>
          <p14:tracePt t="31926" x="2760663" y="3943350"/>
          <p14:tracePt t="31942" x="2800350" y="3943350"/>
          <p14:tracePt t="31959" x="2846388" y="3949700"/>
          <p14:tracePt t="31975" x="2886075" y="3954463"/>
          <p14:tracePt t="31992" x="2925763" y="3954463"/>
          <p14:tracePt t="32008" x="2971800" y="3954463"/>
          <p14:tracePt t="32026" x="3006725" y="3965575"/>
          <p14:tracePt t="32042" x="3040063" y="3965575"/>
          <p14:tracePt t="32059" x="3079750" y="3971925"/>
          <p14:tracePt t="32075" x="3121025" y="3971925"/>
          <p14:tracePt t="32092" x="3149600" y="3978275"/>
          <p14:tracePt t="32108" x="3182938" y="3983038"/>
          <p14:tracePt t="32125" x="3222625" y="3989388"/>
          <p14:tracePt t="32142" x="3246438" y="3994150"/>
          <p14:tracePt t="32159" x="3279775" y="3994150"/>
          <p14:tracePt t="32175" x="3308350" y="4000500"/>
          <p14:tracePt t="32192" x="3336925" y="4006850"/>
          <p14:tracePt t="32208" x="3371850" y="4006850"/>
          <p14:tracePt t="32226" x="3394075" y="4006850"/>
          <p14:tracePt t="32242" x="3422650" y="4011613"/>
          <p14:tracePt t="32259" x="3457575" y="4011613"/>
          <p14:tracePt t="32275" x="3508375" y="4017963"/>
          <p14:tracePt t="32292" x="3554413" y="4029075"/>
          <p14:tracePt t="32309" x="3606800" y="4040188"/>
          <p14:tracePt t="32326" x="3663950" y="4057650"/>
          <p14:tracePt t="32342" x="3749675" y="4068763"/>
          <p14:tracePt t="32359" x="3800475" y="4086225"/>
          <p14:tracePt t="32375" x="3851275" y="4097338"/>
          <p14:tracePt t="32392" x="3903663" y="4114800"/>
          <p14:tracePt t="32408" x="3937000" y="4114800"/>
          <p14:tracePt t="32425" x="3965575" y="4125913"/>
          <p14:tracePt t="32442" x="4000500" y="4132263"/>
          <p14:tracePt t="32459" x="4022725" y="4137025"/>
          <p14:tracePt t="32475" x="4046538" y="4149725"/>
          <p14:tracePt t="32492" x="4064000" y="4149725"/>
          <p14:tracePt t="32508" x="4079875" y="4160838"/>
          <p14:tracePt t="32525" x="4092575" y="4160838"/>
          <p14:tracePt t="32542" x="4103688" y="4165600"/>
          <p14:tracePt t="32559" x="4114800" y="4171950"/>
          <p14:tracePt t="32575" x="4125913" y="4178300"/>
          <p14:tracePt t="32592" x="4132263" y="4178300"/>
          <p14:tracePt t="32608" x="4137025" y="4183063"/>
          <p14:tracePt t="32625" x="4143375" y="4189413"/>
          <p14:tracePt t="32642" x="4154488" y="4189413"/>
          <p14:tracePt t="32658" x="4165600" y="4194175"/>
          <p14:tracePt t="32675" x="4178300" y="4200525"/>
          <p14:tracePt t="32692" x="4194175" y="4206875"/>
          <p14:tracePt t="32708" x="4211638" y="4206875"/>
          <p14:tracePt t="32725" x="4240213" y="4217988"/>
          <p14:tracePt t="32742" x="4264025" y="4222750"/>
          <p14:tracePt t="32758" x="4292600" y="4229100"/>
          <p14:tracePt t="32775" x="4308475" y="4235450"/>
          <p14:tracePt t="32792" x="4337050" y="4240213"/>
          <p14:tracePt t="32808" x="4354513" y="4246563"/>
          <p14:tracePt t="32825" x="4378325" y="4251325"/>
          <p14:tracePt t="32842" x="4400550" y="4257675"/>
          <p14:tracePt t="32858" x="4418013" y="4257675"/>
          <p14:tracePt t="32875" x="4440238" y="4264025"/>
          <p14:tracePt t="32892" x="4464050" y="4275138"/>
          <p14:tracePt t="32908" x="4486275" y="4279900"/>
          <p14:tracePt t="32925" x="4503738" y="4286250"/>
          <p14:tracePt t="32942" x="4532313" y="4297363"/>
          <p14:tracePt t="32959" x="4549775" y="4303713"/>
          <p14:tracePt t="32975" x="4560888" y="4308475"/>
          <p14:tracePt t="32992" x="4578350" y="4314825"/>
          <p14:tracePt t="33009" x="4589463" y="4321175"/>
          <p14:tracePt t="33025" x="4600575" y="4325938"/>
          <p14:tracePt t="33042" x="4611688" y="4337050"/>
          <p14:tracePt t="33058" x="4622800" y="4343400"/>
          <p14:tracePt t="33076" x="4640263" y="4349750"/>
          <p14:tracePt t="33092" x="4651375" y="4354513"/>
          <p14:tracePt t="33109" x="4668838" y="4360863"/>
          <p14:tracePt t="33125" x="4692650" y="4371975"/>
          <p14:tracePt t="33142" x="4714875" y="4378325"/>
          <p14:tracePt t="33158" x="4732338" y="4389438"/>
          <p14:tracePt t="33175" x="4754563" y="4400550"/>
          <p14:tracePt t="33192" x="4778375" y="4406900"/>
          <p14:tracePt t="33209" x="4800600" y="4411663"/>
          <p14:tracePt t="33225" x="4822825" y="4418013"/>
          <p14:tracePt t="33242" x="4851400" y="4422775"/>
          <p14:tracePt t="33258" x="4875213" y="4422775"/>
          <p14:tracePt t="33275" x="4903788" y="4435475"/>
          <p14:tracePt t="33292" x="4932363" y="4446588"/>
          <p14:tracePt t="33309" x="4965700" y="4457700"/>
          <p14:tracePt t="33325" x="5011738" y="4468813"/>
          <p14:tracePt t="33342" x="5040313" y="4475163"/>
          <p14:tracePt t="33358" x="5057775" y="4479925"/>
          <p14:tracePt t="33375" x="5080000" y="4479925"/>
          <p14:tracePt t="33392" x="5092700" y="4486275"/>
          <p14:tracePt t="33409" x="5108575" y="4492625"/>
          <p14:tracePt t="33425" x="5132388" y="4492625"/>
          <p14:tracePt t="33442" x="5149850" y="4503738"/>
          <p14:tracePt t="33458" x="5178425" y="4508500"/>
          <p14:tracePt t="33475" x="5200650" y="4514850"/>
          <p14:tracePt t="33492" x="5222875" y="4525963"/>
          <p14:tracePt t="33509" x="5240338" y="4525963"/>
          <p14:tracePt t="33525" x="5264150" y="4537075"/>
          <p14:tracePt t="33542" x="5280025" y="4543425"/>
          <p14:tracePt t="33558" x="5308600" y="4554538"/>
          <p14:tracePt t="33576" x="5337175" y="4565650"/>
          <p14:tracePt t="33592" x="5354638" y="4572000"/>
          <p14:tracePt t="33609" x="5383213" y="4589463"/>
          <p14:tracePt t="33625" x="5407025" y="4594225"/>
          <p14:tracePt t="33642" x="5435600" y="4606925"/>
          <p14:tracePt t="33658" x="5464175" y="4611688"/>
          <p14:tracePt t="33675" x="5486400" y="4622800"/>
          <p14:tracePt t="33691" x="5508625" y="4629150"/>
          <p14:tracePt t="33709" x="5532438" y="4640263"/>
          <p14:tracePt t="33725" x="5561013" y="4646613"/>
          <p14:tracePt t="33742" x="5565775" y="4651375"/>
          <p14:tracePt t="33758" x="5572125" y="4651375"/>
          <p14:tracePt t="33775" x="5578475" y="4651375"/>
          <p14:tracePt t="33791" x="5583238" y="4651375"/>
          <p14:tracePt t="33808" x="5589588" y="4657725"/>
          <p14:tracePt t="33825" x="5594350" y="4664075"/>
          <p14:tracePt t="33842" x="5611813" y="4668838"/>
          <p14:tracePt t="33858" x="5635625" y="4675188"/>
          <p14:tracePt t="33875" x="5657850" y="4686300"/>
          <p14:tracePt t="33891" x="5680075" y="4692650"/>
          <p14:tracePt t="33909" x="5686425" y="4692650"/>
          <p14:tracePt t="33925" x="5692775" y="4692650"/>
          <p14:tracePt t="34086" x="5697538" y="4692650"/>
          <p14:tracePt t="34097" x="5697538" y="4697413"/>
          <p14:tracePt t="34134" x="5703888" y="4697413"/>
          <p14:tracePt t="34142" x="5708650" y="4697413"/>
          <p14:tracePt t="34175" x="5721350" y="4703763"/>
          <p14:tracePt t="34175" x="5743575" y="4714875"/>
          <p14:tracePt t="34192" x="5778500" y="4725988"/>
          <p14:tracePt t="34208" x="5807075" y="4737100"/>
          <p14:tracePt t="34225" x="5840413" y="4743450"/>
          <p14:tracePt t="34242" x="5864225" y="4754563"/>
          <p14:tracePt t="34258" x="5886450" y="4754563"/>
          <p14:tracePt t="34275" x="5897563" y="4760913"/>
          <p14:tracePt t="34326" x="5897563" y="4765675"/>
          <p14:tracePt t="34350" x="5903913" y="4772025"/>
          <p14:tracePt t="34358" x="5915025" y="4778375"/>
          <p14:tracePt t="34361" x="5937250" y="4789488"/>
          <p14:tracePt t="34375" x="5961063" y="4800600"/>
          <p14:tracePt t="34392" x="5994400" y="4811713"/>
          <p14:tracePt t="34408" x="6029325" y="4818063"/>
          <p14:tracePt t="34425" x="6069013" y="4829175"/>
          <p14:tracePt t="34442" x="6115050" y="4840288"/>
          <p14:tracePt t="34458" x="6143625" y="4846638"/>
          <p14:tracePt t="34476" x="6178550" y="4851400"/>
          <p14:tracePt t="34491" x="6200775" y="4857750"/>
          <p14:tracePt t="34508" x="6218238" y="4864100"/>
          <p14:tracePt t="34525" x="6246813" y="4875213"/>
          <p14:tracePt t="34542" x="6269038" y="4879975"/>
          <p14:tracePt t="34558" x="6286500" y="4886325"/>
          <p14:tracePt t="34575" x="6303963" y="4892675"/>
          <p14:tracePt t="34593" x="6321425" y="4897438"/>
          <p14:tracePt t="34608" x="6326188" y="4897438"/>
          <p14:tracePt t="34626" x="6350000" y="4908550"/>
          <p14:tracePt t="34641" x="6372225" y="4914900"/>
          <p14:tracePt t="34659" x="6394450" y="4926013"/>
          <p14:tracePt t="34675" x="6411913" y="4932363"/>
          <p14:tracePt t="34692" x="6423025" y="4937125"/>
          <p14:tracePt t="34708" x="6435725" y="4949825"/>
          <p14:tracePt t="34725" x="6451600" y="4949825"/>
          <p14:tracePt t="34742" x="6457950" y="4954588"/>
          <p14:tracePt t="34759" x="6464300" y="4960938"/>
          <p14:tracePt t="34775" x="6469063" y="4965700"/>
          <p14:tracePt t="34792" x="6475413" y="4972050"/>
          <p14:tracePt t="34808" x="6486525" y="4978400"/>
          <p14:tracePt t="34825" x="6492875" y="4983163"/>
          <p14:tracePt t="34841" x="6497638" y="4989513"/>
          <p14:tracePt t="34859" x="6503988" y="4994275"/>
          <p14:tracePt t="35238" x="6497638" y="4994275"/>
          <p14:tracePt t="35278" x="6492875" y="4994275"/>
          <p14:tracePt t="35862" x="6497638" y="4994275"/>
          <p14:tracePt t="35902" x="6503988" y="4994275"/>
          <p14:tracePt t="35958" x="6508750" y="4994275"/>
          <p14:tracePt t="35998" x="6515100" y="4994275"/>
          <p14:tracePt t="36008" x="6515100" y="5000625"/>
          <p14:tracePt t="36011" x="6515100" y="5006975"/>
          <p14:tracePt t="36025" x="6521450" y="5011738"/>
          <p14:tracePt t="36041" x="6521450" y="5018088"/>
          <p14:tracePt t="38438" x="6526213" y="5018088"/>
          <p14:tracePt t="39917" x="6521450" y="5018088"/>
          <p14:tracePt t="39926" x="6515100" y="5011738"/>
          <p14:tracePt t="39933" x="6503988" y="5011738"/>
          <p14:tracePt t="39933" x="6486525" y="5000625"/>
          <p14:tracePt t="39941" x="6411913" y="4978400"/>
          <p14:tracePt t="39958" x="6321425" y="4949825"/>
          <p14:tracePt t="39975" x="6218238" y="4914900"/>
          <p14:tracePt t="39991" x="6103938" y="4886325"/>
          <p14:tracePt t="40008" x="5983288" y="4851400"/>
          <p14:tracePt t="40024" x="5840413" y="4818063"/>
          <p14:tracePt t="40042" x="5692775" y="4778375"/>
          <p14:tracePt t="40058" x="5532438" y="4743450"/>
          <p14:tracePt t="40075" x="5378450" y="4697413"/>
          <p14:tracePt t="40091" x="5229225" y="4664075"/>
          <p14:tracePt t="40108" x="5080000" y="4622800"/>
          <p14:tracePt t="40124" x="4886325" y="4565650"/>
          <p14:tracePt t="40142" x="4765675" y="4525963"/>
          <p14:tracePt t="40158" x="4646613" y="4492625"/>
          <p14:tracePt t="40175" x="4537075" y="4451350"/>
          <p14:tracePt t="40191" x="4435475" y="4418013"/>
          <p14:tracePt t="40208" x="4343400" y="4378325"/>
          <p14:tracePt t="40225" x="4246563" y="4343400"/>
          <p14:tracePt t="40242" x="4143375" y="4303713"/>
          <p14:tracePt t="40258" x="4022725" y="4268788"/>
          <p14:tracePt t="40275" x="3903663" y="4229100"/>
          <p14:tracePt t="40291" x="3794125" y="4200525"/>
          <p14:tracePt t="40308" x="3679825" y="4160838"/>
          <p14:tracePt t="40324" x="3508375" y="4114800"/>
          <p14:tracePt t="40342" x="3400425" y="4086225"/>
          <p14:tracePt t="40358" x="3286125" y="4046538"/>
          <p14:tracePt t="40375" x="3178175" y="4017963"/>
          <p14:tracePt t="40391" x="3074988" y="3994150"/>
          <p14:tracePt t="40408" x="2971800" y="3960813"/>
          <p14:tracePt t="40424" x="2886075" y="3932238"/>
          <p14:tracePt t="40442" x="2811463" y="3908425"/>
          <p14:tracePt t="40458" x="2743200" y="3879850"/>
          <p14:tracePt t="40475" x="2674938" y="3857625"/>
          <p14:tracePt t="40491" x="2617788" y="3835400"/>
          <p14:tracePt t="40508" x="2565400" y="3822700"/>
          <p14:tracePt t="40524" x="2503488" y="3800475"/>
          <p14:tracePt t="40524" x="2479675" y="3789363"/>
          <p14:tracePt t="40542" x="2428875" y="3771900"/>
          <p14:tracePt t="40558" x="2378075" y="3760788"/>
          <p14:tracePt t="40575" x="2332038" y="3749675"/>
          <p14:tracePt t="40591" x="2292350" y="3743325"/>
          <p14:tracePt t="40608" x="2251075" y="3732213"/>
          <p14:tracePt t="40624" x="2211388" y="3732213"/>
          <p14:tracePt t="40642" x="2171700" y="3732213"/>
          <p14:tracePt t="40658" x="2125663" y="3725863"/>
          <p14:tracePt t="40675" x="2092325" y="3725863"/>
          <p14:tracePt t="40692" x="2063750" y="3721100"/>
          <p14:tracePt t="40708" x="2028825" y="3721100"/>
          <p14:tracePt t="40724" x="1989138" y="3714750"/>
          <p14:tracePt t="40742" x="1971675" y="3714750"/>
          <p14:tracePt t="40758" x="1943100" y="3708400"/>
          <p14:tracePt t="40775" x="1925638" y="3708400"/>
          <p14:tracePt t="40791" x="1903413" y="3708400"/>
          <p14:tracePt t="40808" x="1892300" y="3708400"/>
          <p14:tracePt t="40824" x="1874838" y="3708400"/>
          <p14:tracePt t="40841" x="1863725" y="3708400"/>
          <p14:tracePt t="40858" x="1857375" y="3708400"/>
          <p14:tracePt t="40957" x="1851025" y="3714750"/>
          <p14:tracePt t="40961" x="1846263" y="3732213"/>
          <p14:tracePt t="40974" x="1846263" y="3754438"/>
          <p14:tracePt t="40991" x="1839913" y="3765550"/>
          <p14:tracePt t="41008" x="1839913" y="3778250"/>
          <p14:tracePt t="41024" x="1839913" y="3783013"/>
          <p14:tracePt t="41041" x="1851025" y="3789363"/>
          <p14:tracePt t="41058" x="1857375" y="3789363"/>
          <p14:tracePt t="41075" x="1868488" y="3800475"/>
          <p14:tracePt t="41091" x="1885950" y="3811588"/>
          <p14:tracePt t="41108" x="1903413" y="3811588"/>
          <p14:tracePt t="41124" x="1920875" y="3822700"/>
          <p14:tracePt t="41142" x="1925638" y="3822700"/>
          <p14:tracePt t="41158" x="1931988" y="3822700"/>
          <p14:tracePt t="41309" x="1936750" y="3822700"/>
          <p14:tracePt t="41324" x="1943100" y="3822700"/>
          <p14:tracePt t="41341" x="1949450" y="3822700"/>
          <p14:tracePt t="41389" x="1954213" y="3822700"/>
          <p14:tracePt t="41413" x="1960563" y="3822700"/>
          <p14:tracePt t="41437" x="1965325" y="3822700"/>
          <p14:tracePt t="41477" x="1965325" y="3817938"/>
          <p14:tracePt t="42237" x="1965325" y="3811588"/>
          <p14:tracePt t="42589" x="1965325" y="3806825"/>
          <p14:tracePt t="42605" x="1965325" y="3800475"/>
          <p14:tracePt t="42611" x="1965325" y="3794125"/>
          <p14:tracePt t="44317" x="1971675" y="3794125"/>
          <p14:tracePt t="44325" x="1982788" y="3800475"/>
          <p14:tracePt t="44327" x="2006600" y="3806825"/>
          <p14:tracePt t="44341" x="2108200" y="3822700"/>
          <p14:tracePt t="44357" x="2193925" y="3829050"/>
          <p14:tracePt t="44374" x="2297113" y="3840163"/>
          <p14:tracePt t="44391" x="2400300" y="3857625"/>
          <p14:tracePt t="44408" x="2514600" y="3875088"/>
          <p14:tracePt t="44424" x="2628900" y="3903663"/>
          <p14:tracePt t="44441" x="2749550" y="3925888"/>
          <p14:tracePt t="44457" x="2857500" y="3954463"/>
          <p14:tracePt t="44474" x="2954338" y="3989388"/>
          <p14:tracePt t="44491" x="3063875" y="4017963"/>
          <p14:tracePt t="44508" x="3182938" y="4046538"/>
          <p14:tracePt t="44524" x="3400425" y="4079875"/>
          <p14:tracePt t="44541" x="3532188" y="4103688"/>
          <p14:tracePt t="44557" x="3651250" y="4125913"/>
          <p14:tracePt t="44574" x="3760788" y="4143375"/>
          <p14:tracePt t="44591" x="3875088" y="4171950"/>
          <p14:tracePt t="44607" x="3994150" y="4200525"/>
          <p14:tracePt t="44625" x="4108450" y="4229100"/>
          <p14:tracePt t="44641" x="4211638" y="4257675"/>
          <p14:tracePt t="44658" x="4325938" y="4286250"/>
          <p14:tracePt t="44674" x="4429125" y="4314825"/>
          <p14:tracePt t="44691" x="4525963" y="4332288"/>
          <p14:tracePt t="44707" x="4629150" y="4354513"/>
          <p14:tracePt t="44725" x="4721225" y="4378325"/>
          <p14:tracePt t="44725" x="4765675" y="4383088"/>
          <p14:tracePt t="44741" x="4846638" y="4400550"/>
          <p14:tracePt t="44758" x="4921250" y="4411663"/>
          <p14:tracePt t="44774" x="4989513" y="4422775"/>
          <p14:tracePt t="44791" x="5046663" y="4440238"/>
          <p14:tracePt t="44807" x="5097463" y="4451350"/>
          <p14:tracePt t="44824" x="5149850" y="4468813"/>
          <p14:tracePt t="44841" x="5194300" y="4479925"/>
          <p14:tracePt t="44858" x="5240338" y="4497388"/>
          <p14:tracePt t="44874" x="5275263" y="4508500"/>
          <p14:tracePt t="44891" x="5321300" y="4525963"/>
          <p14:tracePt t="44908" x="5354638" y="4537075"/>
          <p14:tracePt t="44925" x="5394325" y="4549775"/>
          <p14:tracePt t="44941" x="5435600" y="4560888"/>
          <p14:tracePt t="44958" x="5451475" y="4572000"/>
          <p14:tracePt t="44974" x="5475288" y="4572000"/>
          <p14:tracePt t="44991" x="5492750" y="4583113"/>
          <p14:tracePt t="45007" x="5508625" y="4589463"/>
          <p14:tracePt t="45025" x="5526088" y="4594225"/>
          <p14:tracePt t="45041" x="5537200" y="4600575"/>
          <p14:tracePt t="45058" x="5549900" y="4606925"/>
          <p14:tracePt t="45074" x="5554663" y="4606925"/>
          <p14:tracePt t="45091" x="5565775" y="4611688"/>
          <p14:tracePt t="45107" x="5572125" y="4618038"/>
          <p14:tracePt t="45124" x="5589588" y="4629150"/>
          <p14:tracePt t="45141" x="5618163" y="4640263"/>
          <p14:tracePt t="45157" x="5640388" y="4651375"/>
          <p14:tracePt t="45174" x="5668963" y="4664075"/>
          <p14:tracePt t="45191" x="5686425" y="4675188"/>
          <p14:tracePt t="45207" x="5715000" y="4686300"/>
          <p14:tracePt t="45225" x="5732463" y="4697413"/>
          <p14:tracePt t="45241" x="5761038" y="4714875"/>
          <p14:tracePt t="45258" x="5794375" y="4732338"/>
          <p14:tracePt t="45274" x="5829300" y="4754563"/>
          <p14:tracePt t="45291" x="5868988" y="4772025"/>
          <p14:tracePt t="45307" x="5915025" y="4794250"/>
          <p14:tracePt t="45324" x="5961063" y="4811713"/>
          <p14:tracePt t="45341" x="6022975" y="4840288"/>
          <p14:tracePt t="45358" x="6064250" y="4851400"/>
          <p14:tracePt t="45374" x="6097588" y="4864100"/>
          <p14:tracePt t="45391" x="6126163" y="4875213"/>
          <p14:tracePt t="45407" x="6143625" y="4886325"/>
          <p14:tracePt t="45424" x="6172200" y="4903788"/>
          <p14:tracePt t="45441" x="6211888" y="4932363"/>
          <p14:tracePt t="45458" x="6251575" y="4949825"/>
          <p14:tracePt t="45474" x="6280150" y="4965700"/>
          <p14:tracePt t="45491" x="6315075" y="4978400"/>
          <p14:tracePt t="45507" x="6337300" y="4994275"/>
          <p14:tracePt t="45525" x="6378575" y="5011738"/>
          <p14:tracePt t="45541" x="6435725" y="5035550"/>
          <p14:tracePt t="45558" x="6457950" y="5051425"/>
          <p14:tracePt t="45574" x="6492875" y="5064125"/>
          <p14:tracePt t="45591" x="6521450" y="5075238"/>
          <p14:tracePt t="45607" x="6543675" y="5086350"/>
          <p14:tracePt t="45625" x="6561138" y="5092700"/>
          <p14:tracePt t="45641" x="6565900" y="5097463"/>
          <p14:tracePt t="45693" x="6572250" y="5097463"/>
          <p14:tracePt t="45877" x="6565900" y="5092700"/>
          <p14:tracePt t="45891" x="6565900" y="5086350"/>
          <p14:tracePt t="45891" x="6554788" y="5080000"/>
          <p14:tracePt t="45907" x="6550025" y="5075238"/>
          <p14:tracePt t="45924" x="6537325" y="5068888"/>
          <p14:tracePt t="45941" x="6532563" y="5057775"/>
          <p14:tracePt t="45958" x="6526213" y="5057775"/>
          <p14:tracePt t="45997" x="6521450" y="5057775"/>
          <p14:tracePt t="46277" x="6515100" y="5057775"/>
          <p14:tracePt t="46301" x="6515100" y="5051425"/>
          <p14:tracePt t="46306" x="6508750" y="5051425"/>
          <p14:tracePt t="46324" x="6508750" y="5046663"/>
          <p14:tracePt t="46397" x="6503988" y="5046663"/>
          <p14:tracePt t="46485" x="6503988" y="5040313"/>
          <p14:tracePt t="46493" x="6503988" y="5035550"/>
          <p14:tracePt t="46508" x="6497638" y="5029200"/>
          <p14:tracePt t="48342" x="6503988" y="5029200"/>
          <p14:tracePt t="48350" x="6503988" y="5022850"/>
          <p14:tracePt t="48359" x="6503988" y="5006975"/>
          <p14:tracePt t="48375" x="6503988" y="4989513"/>
          <p14:tracePt t="48392" x="6503988" y="4965700"/>
          <p14:tracePt t="48408" x="6503988" y="4943475"/>
          <p14:tracePt t="48425" x="6503988" y="4921250"/>
          <p14:tracePt t="48441" x="6503988" y="4897438"/>
          <p14:tracePt t="48459" x="6503988" y="4879975"/>
          <p14:tracePt t="48475" x="6503988" y="4857750"/>
          <p14:tracePt t="48492" x="6503988" y="4840288"/>
          <p14:tracePt t="48508" x="6503988" y="4811713"/>
          <p14:tracePt t="48525" x="6503988" y="4794250"/>
          <p14:tracePt t="48541" x="6503988" y="4749800"/>
          <p14:tracePt t="48559" x="6503988" y="4721225"/>
          <p14:tracePt t="48575" x="6503988" y="4692650"/>
          <p14:tracePt t="48592" x="6503988" y="4668838"/>
          <p14:tracePt t="48608" x="6503988" y="4651375"/>
          <p14:tracePt t="48625" x="6503988" y="4635500"/>
          <p14:tracePt t="48641" x="6497638" y="4622800"/>
          <p14:tracePt t="48658" x="6497638" y="4618038"/>
          <p14:tracePt t="48675" x="6497638" y="4611688"/>
          <p14:tracePt t="48692" x="6497638" y="4606925"/>
          <p14:tracePt t="48708" x="6497638" y="4600575"/>
          <p14:tracePt t="48725" x="6492875" y="4594225"/>
          <p14:tracePt t="48774" x="6492875" y="4589463"/>
          <p14:tracePt t="48774" x="6492875" y="4583113"/>
          <p14:tracePt t="48814" x="6492875" y="4578350"/>
          <p14:tracePt t="49126" x="6492875" y="4572000"/>
          <p14:tracePt t="50022" x="6486525" y="4572000"/>
          <p14:tracePt t="50030" x="6451600" y="4565650"/>
          <p14:tracePt t="50042" x="6394450" y="4549775"/>
          <p14:tracePt t="50058" x="6315075" y="4537075"/>
          <p14:tracePt t="50075" x="6211888" y="4525963"/>
          <p14:tracePt t="50091" x="6097588" y="4508500"/>
          <p14:tracePt t="50109" x="5989638" y="4492625"/>
          <p14:tracePt t="50125" x="5868988" y="4475163"/>
          <p14:tracePt t="50125" x="5822950" y="4468813"/>
          <p14:tracePt t="50142" x="5715000" y="4440238"/>
          <p14:tracePt t="50158" x="5607050" y="4418013"/>
          <p14:tracePt t="50175" x="5503863" y="4394200"/>
          <p14:tracePt t="50191" x="5389563" y="4365625"/>
          <p14:tracePt t="50209" x="5286375" y="4337050"/>
          <p14:tracePt t="50225" x="5172075" y="4292600"/>
          <p14:tracePt t="50242" x="5057775" y="4251325"/>
          <p14:tracePt t="50258" x="4943475" y="4211638"/>
          <p14:tracePt t="50275" x="4822825" y="4165600"/>
          <p14:tracePt t="50291" x="4692650" y="4125913"/>
          <p14:tracePt t="50309" x="4565650" y="4092575"/>
          <p14:tracePt t="50325" x="4446588" y="4057650"/>
          <p14:tracePt t="50325" x="4389438" y="4040188"/>
          <p14:tracePt t="50342" x="4279900" y="4017963"/>
          <p14:tracePt t="50358" x="4165600" y="3994150"/>
          <p14:tracePt t="50375" x="4057650" y="3983038"/>
          <p14:tracePt t="50391" x="3954463" y="3971925"/>
          <p14:tracePt t="50409" x="3840163" y="3960813"/>
          <p14:tracePt t="50425" x="3736975" y="3949700"/>
          <p14:tracePt t="50442" x="3635375" y="3943350"/>
          <p14:tracePt t="50458" x="3532188" y="3937000"/>
          <p14:tracePt t="50475" x="3435350" y="3932238"/>
          <p14:tracePt t="50491" x="3325813" y="3932238"/>
          <p14:tracePt t="50509" x="3200400" y="3914775"/>
          <p14:tracePt t="50525" x="3057525" y="3903663"/>
          <p14:tracePt t="50525" x="2989263" y="3903663"/>
          <p14:tracePt t="50542" x="2851150" y="3886200"/>
          <p14:tracePt t="50558" x="2725738" y="3879850"/>
          <p14:tracePt t="50575" x="2617788" y="3868738"/>
          <p14:tracePt t="50591" x="2514600" y="3851275"/>
          <p14:tracePt t="50608" x="2417763" y="3840163"/>
          <p14:tracePt t="50625" x="2336800" y="3829050"/>
          <p14:tracePt t="50642" x="2279650" y="3822700"/>
          <p14:tracePt t="50658" x="2246313" y="3822700"/>
          <p14:tracePt t="50675" x="2211388" y="3817938"/>
          <p14:tracePt t="50691" x="2182813" y="3817938"/>
          <p14:tracePt t="50709" x="2160588" y="3817938"/>
          <p14:tracePt t="50725" x="2132013" y="3811588"/>
          <p14:tracePt t="50725" x="2120900" y="3811588"/>
          <p14:tracePt t="50742" x="2103438" y="3806825"/>
          <p14:tracePt t="50758" x="2079625" y="3806825"/>
          <p14:tracePt t="50775" x="2063750" y="3800475"/>
          <p14:tracePt t="50791" x="2035175" y="3794125"/>
          <p14:tracePt t="50808" x="2011363" y="3789363"/>
          <p14:tracePt t="50825" x="1978025" y="3783013"/>
          <p14:tracePt t="50841" x="1954213" y="3778250"/>
          <p14:tracePt t="50858" x="1925638" y="3771900"/>
          <p14:tracePt t="50875" x="1914525" y="3771900"/>
          <p14:tracePt t="50892" x="1908175" y="3771900"/>
          <p14:tracePt t="51022" x="1914525" y="3771900"/>
          <p14:tracePt t="51026" x="1943100" y="3771900"/>
          <p14:tracePt t="51041" x="1989138" y="3771900"/>
          <p14:tracePt t="51058" x="2063750" y="3778250"/>
          <p14:tracePt t="51075" x="2149475" y="3789363"/>
          <p14:tracePt t="51091" x="2228850" y="3794125"/>
          <p14:tracePt t="51108" x="2308225" y="3806825"/>
          <p14:tracePt t="51125" x="2389188" y="3811588"/>
          <p14:tracePt t="51141" x="2474913" y="3817938"/>
          <p14:tracePt t="51159" x="2503488" y="3829050"/>
          <p14:tracePt t="51175" x="2514600" y="3829050"/>
          <p14:tracePt t="52030" x="2514600" y="3822700"/>
          <p14:tracePt t="52046" x="2514600" y="3817938"/>
          <p14:tracePt t="52058" x="2514600" y="3806825"/>
          <p14:tracePt t="52075" x="2514600" y="3794125"/>
          <p14:tracePt t="52092" x="2514600" y="3783013"/>
          <p14:tracePt t="52108" x="2514600" y="3771900"/>
          <p14:tracePt t="52125" x="2514600" y="3754438"/>
          <p14:tracePt t="52141" x="2514600" y="3732213"/>
          <p14:tracePt t="52158" x="2514600" y="3708400"/>
          <p14:tracePt t="52175" x="2514600" y="3686175"/>
          <p14:tracePt t="52191" x="2514600" y="3663950"/>
          <p14:tracePt t="52208" x="2514600" y="3635375"/>
          <p14:tracePt t="52225" x="2514600" y="3611563"/>
          <p14:tracePt t="52241" x="2514600" y="3582988"/>
          <p14:tracePt t="52258" x="2514600" y="3560763"/>
          <p14:tracePt t="52274" x="2514600" y="3543300"/>
          <p14:tracePt t="52292" x="2514600" y="3521075"/>
          <p14:tracePt t="52308" x="2508250" y="3503613"/>
          <p14:tracePt t="52325" x="2508250" y="3492500"/>
          <p14:tracePt t="52325" x="2508250" y="3486150"/>
          <p14:tracePt t="52342" x="2503488" y="3475038"/>
          <p14:tracePt t="52358" x="2503488" y="3468688"/>
          <p14:tracePt t="52375" x="2503488" y="3457575"/>
          <p14:tracePt t="56198" x="2497138" y="3457575"/>
          <p14:tracePt t="56237" x="2492375" y="3457575"/>
          <p14:tracePt t="56317" x="2486025" y="3457575"/>
          <p14:tracePt t="56350" x="2479675" y="3457575"/>
          <p14:tracePt t="56357" x="2451100" y="3457575"/>
          <p14:tracePt t="56375" x="2428875" y="3457575"/>
          <p14:tracePt t="56391" x="2400300" y="3457575"/>
          <p14:tracePt t="56424" x="2371725" y="3457575"/>
          <p14:tracePt t="56425" x="2349500" y="3457575"/>
          <p14:tracePt t="56441" x="2336800" y="3457575"/>
          <p14:tracePt t="56458" x="2325688" y="3457575"/>
          <p14:tracePt t="56558" x="2320925" y="3457575"/>
          <p14:tracePt t="56574" x="2314575" y="3457575"/>
          <p14:tracePt t="56575" x="2292350" y="3457575"/>
          <p14:tracePt t="56591" x="2268538" y="3457575"/>
          <p14:tracePt t="56608" x="2239963" y="3457575"/>
          <p14:tracePt t="56624" x="2206625" y="3451225"/>
          <p14:tracePt t="56641" x="2178050" y="3451225"/>
          <p14:tracePt t="56658" x="2160588" y="3451225"/>
          <p14:tracePt t="56675" x="2149475" y="3446463"/>
          <p14:tracePt t="56814" x="2143125" y="3446463"/>
          <p14:tracePt t="56821" x="2143125" y="3451225"/>
          <p14:tracePt t="56829" x="2132013" y="3468688"/>
          <p14:tracePt t="56841" x="2120900" y="3486150"/>
          <p14:tracePt t="56858" x="2114550" y="3503613"/>
          <p14:tracePt t="56875" x="2114550" y="3508375"/>
          <p14:tracePt t="56891" x="2114550" y="3514725"/>
          <p14:tracePt t="57437" x="2120900" y="3514725"/>
          <p14:tracePt t="57445" x="2125663" y="3514725"/>
          <p14:tracePt t="57461" x="2154238" y="3521075"/>
          <p14:tracePt t="57474" x="2200275" y="3521075"/>
          <p14:tracePt t="57491" x="2268538" y="3525838"/>
          <p14:tracePt t="57508" x="2354263" y="3536950"/>
          <p14:tracePt t="57524" x="2435225" y="3543300"/>
          <p14:tracePt t="57541" x="2554288" y="3554413"/>
          <p14:tracePt t="57558" x="2640013" y="3565525"/>
          <p14:tracePt t="57574" x="2714625" y="3582988"/>
          <p14:tracePt t="57591" x="2771775" y="3589338"/>
          <p14:tracePt t="57608" x="2822575" y="3600450"/>
          <p14:tracePt t="57624" x="2874963" y="3617913"/>
          <p14:tracePt t="57641" x="2921000" y="3635375"/>
          <p14:tracePt t="57657" x="2971800" y="3646488"/>
          <p14:tracePt t="57674" x="3028950" y="3668713"/>
          <p14:tracePt t="57691" x="3086100" y="3703638"/>
          <p14:tracePt t="57708" x="3165475" y="3749675"/>
          <p14:tracePt t="57724" x="3257550" y="3806825"/>
          <p14:tracePt t="57741" x="3411538" y="3921125"/>
          <p14:tracePt t="57758" x="3514725" y="3994150"/>
          <p14:tracePt t="57774" x="3606800" y="4079875"/>
          <p14:tracePt t="57791" x="3686175" y="4154488"/>
          <p14:tracePt t="57807" x="3765550" y="4217988"/>
          <p14:tracePt t="57825" x="3835400" y="4286250"/>
          <p14:tracePt t="57841" x="3879850" y="4337050"/>
          <p14:tracePt t="57858" x="3921125" y="4383088"/>
          <p14:tracePt t="57874" x="3949700" y="4422775"/>
          <p14:tracePt t="57891" x="3978275" y="4464050"/>
          <p14:tracePt t="57907" x="3989388" y="4497388"/>
          <p14:tracePt t="57925" x="4000500" y="4514850"/>
          <p14:tracePt t="57941" x="4006850" y="4525963"/>
          <p14:tracePt t="57958" x="4006850" y="4532313"/>
          <p14:tracePt t="58605" x="4011613" y="4532313"/>
          <p14:tracePt t="58765" x="4017963" y="4532313"/>
          <p14:tracePt t="58957" x="4017963" y="4525963"/>
          <p14:tracePt t="58965" x="4017963" y="4514850"/>
          <p14:tracePt t="58979" x="4017963" y="4503738"/>
          <p14:tracePt t="58991" x="4017963" y="4486275"/>
          <p14:tracePt t="59007" x="4017963" y="4464050"/>
          <p14:tracePt t="59024" x="4017963" y="4446588"/>
          <p14:tracePt t="59041" x="4017963" y="4429125"/>
          <p14:tracePt t="59058" x="4017963" y="4411663"/>
          <p14:tracePt t="59074" x="4017963" y="4394200"/>
          <p14:tracePt t="59091" x="4017963" y="4378325"/>
          <p14:tracePt t="59107" x="4017963" y="4371975"/>
          <p14:tracePt t="59124" x="4017963" y="4365625"/>
          <p14:tracePt t="59397" x="4022725" y="4365625"/>
          <p14:tracePt t="59413" x="4029075" y="4360863"/>
          <p14:tracePt t="59424" x="4040188" y="4354513"/>
          <p14:tracePt t="59429" x="4064000" y="4349750"/>
          <p14:tracePt t="59441" x="4103688" y="4337050"/>
          <p14:tracePt t="59458" x="4149725" y="4332288"/>
          <p14:tracePt t="59474" x="4194175" y="4325938"/>
          <p14:tracePt t="59491" x="4235450" y="4325938"/>
          <p14:tracePt t="59508" x="4268788" y="4325938"/>
          <p14:tracePt t="59524" x="4303713" y="4325938"/>
          <p14:tracePt t="59524" x="4314825" y="4325938"/>
          <p14:tracePt t="59541" x="4337050" y="4325938"/>
          <p14:tracePt t="59557" x="4360863" y="4325938"/>
          <p14:tracePt t="59575" x="4383088" y="4325938"/>
          <p14:tracePt t="59591" x="4394200" y="4325938"/>
          <p14:tracePt t="59608" x="4418013" y="4325938"/>
          <p14:tracePt t="59624" x="4440238" y="4325938"/>
          <p14:tracePt t="59641" x="4475163" y="4325938"/>
          <p14:tracePt t="59657" x="4514850" y="4325938"/>
          <p14:tracePt t="59674" x="4549775" y="4325938"/>
          <p14:tracePt t="59691" x="4583113" y="4332288"/>
          <p14:tracePt t="59708" x="4618038" y="4337050"/>
          <p14:tracePt t="59724" x="4646613" y="4343400"/>
          <p14:tracePt t="59724" x="4664075" y="4343400"/>
          <p14:tracePt t="59741" x="4679950" y="4349750"/>
          <p14:tracePt t="59757" x="4692650" y="4354513"/>
          <p14:tracePt t="59774" x="4708525" y="4360863"/>
          <p14:tracePt t="59791" x="4721225" y="4365625"/>
          <p14:tracePt t="59808" x="4732338" y="4371975"/>
          <p14:tracePt t="59824" x="4743450" y="4378325"/>
          <p14:tracePt t="59841" x="4749800" y="4383088"/>
          <p14:tracePt t="59857" x="4760913" y="4389438"/>
          <p14:tracePt t="59874" x="4765675" y="4389438"/>
          <p14:tracePt t="59891" x="4778375" y="4394200"/>
          <p14:tracePt t="59908" x="4789488" y="4400550"/>
          <p14:tracePt t="59924" x="4800600" y="4411663"/>
          <p14:tracePt t="59924" x="4811713" y="4411663"/>
          <p14:tracePt t="59941" x="4822825" y="4418013"/>
          <p14:tracePt t="59958" x="4829175" y="4422775"/>
          <p14:tracePt t="59975" x="4840288" y="4422775"/>
          <p14:tracePt t="59991" x="4840288" y="4429125"/>
          <p14:tracePt t="60205" x="4846638" y="4429125"/>
          <p14:tracePt t="60213" x="4851400" y="4435475"/>
          <p14:tracePt t="60229" x="4857750" y="4440238"/>
          <p14:tracePt t="60261" x="4864100" y="4440238"/>
          <p14:tracePt t="60293" x="4868863" y="4440238"/>
          <p14:tracePt t="60317" x="4875213" y="4440238"/>
          <p14:tracePt t="60341" x="4879975" y="4440238"/>
          <p14:tracePt t="60413" x="4886325" y="4440238"/>
          <p14:tracePt t="61813" x="4879975" y="4440238"/>
          <p14:tracePt t="61817" x="4875213" y="4440238"/>
          <p14:tracePt t="61824" x="4851400" y="4440238"/>
          <p14:tracePt t="61840" x="4794250" y="4429125"/>
          <p14:tracePt t="61858" x="4668838" y="4394200"/>
          <p14:tracePt t="61874" x="4508500" y="4365625"/>
          <p14:tracePt t="61891" x="4349750" y="4332288"/>
          <p14:tracePt t="61907" x="4183063" y="4303713"/>
          <p14:tracePt t="61924" x="4011613" y="4275138"/>
          <p14:tracePt t="61940" x="3640138" y="4194175"/>
          <p14:tracePt t="61958" x="3457575" y="4160838"/>
          <p14:tracePt t="61974" x="3275013" y="4114800"/>
          <p14:tracePt t="61991" x="3136900" y="4079875"/>
          <p14:tracePt t="62007" x="3035300" y="4057650"/>
          <p14:tracePt t="62024" x="2943225" y="4046538"/>
          <p14:tracePt t="62040" x="2863850" y="4035425"/>
          <p14:tracePt t="62058" x="2782888" y="4029075"/>
          <p14:tracePt t="62074" x="2714625" y="4022725"/>
          <p14:tracePt t="62091" x="2640013" y="4017963"/>
          <p14:tracePt t="62107" x="2578100" y="4011613"/>
          <p14:tracePt t="62124" x="2520950" y="4006850"/>
          <p14:tracePt t="62140" x="2428875" y="3994150"/>
          <p14:tracePt t="62158" x="2378075" y="3994150"/>
          <p14:tracePt t="62174" x="2343150" y="3983038"/>
          <p14:tracePt t="62191" x="2308225" y="3978275"/>
          <p14:tracePt t="62207" x="2268538" y="3965575"/>
          <p14:tracePt t="62224" x="2228850" y="3954463"/>
          <p14:tracePt t="62240" x="2182813" y="3937000"/>
          <p14:tracePt t="62258" x="2143125" y="3921125"/>
          <p14:tracePt t="62274" x="2097088" y="3897313"/>
          <p14:tracePt t="62291" x="2051050" y="3886200"/>
          <p14:tracePt t="62307" x="2006600" y="3863975"/>
          <p14:tracePt t="62324" x="1971675" y="3846513"/>
          <p14:tracePt t="62340" x="1920875" y="3829050"/>
          <p14:tracePt t="62358" x="1892300" y="3811588"/>
          <p14:tracePt t="62374" x="1874838" y="3806825"/>
          <p14:tracePt t="62391" x="1863725" y="3800475"/>
          <p14:tracePt t="62407" x="1851025" y="3789363"/>
          <p14:tracePt t="62424" x="1846263" y="3789363"/>
          <p14:tracePt t="62440" x="1846263" y="3783013"/>
          <p14:tracePt t="62457" x="1839913" y="3783013"/>
          <p14:tracePt t="62474" x="1835150" y="3783013"/>
          <p14:tracePt t="62589" x="1835150" y="3778250"/>
          <p14:tracePt t="62645" x="1835150" y="3771900"/>
          <p14:tracePt t="62669" x="1828800" y="3771900"/>
          <p14:tracePt t="62675" x="1828800" y="3765550"/>
          <p14:tracePt t="62709" x="1828800" y="3760788"/>
          <p14:tracePt t="62709" x="1822450" y="3760788"/>
          <p14:tracePt t="62893" x="1822450" y="3754438"/>
          <p14:tracePt t="63181" x="1828800" y="3754438"/>
          <p14:tracePt t="63197" x="1851025" y="3754438"/>
          <p14:tracePt t="63208" x="1874838" y="3754438"/>
          <p14:tracePt t="63224" x="1908175" y="3760788"/>
          <p14:tracePt t="63241" x="1936750" y="3760788"/>
          <p14:tracePt t="63257" x="1965325" y="3765550"/>
          <p14:tracePt t="63274" x="1993900" y="3771900"/>
          <p14:tracePt t="63290" x="2011363" y="3771900"/>
          <p14:tracePt t="63307" x="2035175" y="3771900"/>
          <p14:tracePt t="63324" x="2051050" y="3771900"/>
          <p14:tracePt t="63341" x="2074863" y="3778250"/>
          <p14:tracePt t="63357" x="2092325" y="3783013"/>
          <p14:tracePt t="63374" x="2114550" y="3783013"/>
          <p14:tracePt t="63390" x="2143125" y="3783013"/>
          <p14:tracePt t="63408" x="2165350" y="3789363"/>
          <p14:tracePt t="63424" x="2189163" y="3794125"/>
          <p14:tracePt t="63441" x="2222500" y="3800475"/>
          <p14:tracePt t="63457" x="2251075" y="3806825"/>
          <p14:tracePt t="63474" x="2286000" y="3811588"/>
          <p14:tracePt t="63490" x="2332038" y="3817938"/>
          <p14:tracePt t="63508" x="2378075" y="3817938"/>
          <p14:tracePt t="63524" x="2417763" y="3822700"/>
          <p14:tracePt t="63541" x="2474913" y="3822700"/>
          <p14:tracePt t="63557" x="2520950" y="3835400"/>
          <p14:tracePt t="63574" x="2565400" y="3851275"/>
          <p14:tracePt t="63590" x="2617788" y="3863975"/>
          <p14:tracePt t="63608" x="2663825" y="3868738"/>
          <p14:tracePt t="63624" x="2697163" y="3879850"/>
          <p14:tracePt t="63641" x="2736850" y="3886200"/>
          <p14:tracePt t="63657" x="2765425" y="3897313"/>
          <p14:tracePt t="63674" x="2800350" y="3903663"/>
          <p14:tracePt t="63690" x="2828925" y="3908425"/>
          <p14:tracePt t="63707" x="2863850" y="3914775"/>
          <p14:tracePt t="63724" x="2892425" y="3921125"/>
          <p14:tracePt t="63724" x="2908300" y="3921125"/>
          <p14:tracePt t="63741" x="2932113" y="3925888"/>
          <p14:tracePt t="63757" x="2960688" y="3925888"/>
          <p14:tracePt t="63774" x="2978150" y="3932238"/>
          <p14:tracePt t="63790" x="2994025" y="3932238"/>
          <p14:tracePt t="63807" x="3011488" y="3943350"/>
          <p14:tracePt t="63824" x="3040063" y="3943350"/>
          <p14:tracePt t="63840" x="3063875" y="3960813"/>
          <p14:tracePt t="63857" x="3092450" y="3965575"/>
          <p14:tracePt t="63874" x="3121025" y="3978275"/>
          <p14:tracePt t="63890" x="3149600" y="3983038"/>
          <p14:tracePt t="63907" x="3171825" y="3994150"/>
          <p14:tracePt t="63924" x="3194050" y="3994150"/>
          <p14:tracePt t="63941" x="3228975" y="4006850"/>
          <p14:tracePt t="63957" x="3251200" y="4011613"/>
          <p14:tracePt t="63974" x="3286125" y="4017963"/>
          <p14:tracePt t="63990" x="3332163" y="4029075"/>
          <p14:tracePt t="64007" x="3378200" y="4035425"/>
          <p14:tracePt t="64024" x="3422650" y="4046538"/>
          <p14:tracePt t="64040" x="3468688" y="4051300"/>
          <p14:tracePt t="64057" x="3521075" y="4064000"/>
          <p14:tracePt t="64074" x="3578225" y="4075113"/>
          <p14:tracePt t="64091" x="3629025" y="4079875"/>
          <p14:tracePt t="64108" x="3679825" y="4092575"/>
          <p14:tracePt t="64125" x="3721100" y="4097338"/>
          <p14:tracePt t="64125" x="3736975" y="4103688"/>
          <p14:tracePt t="64142" x="3783013" y="4108450"/>
          <p14:tracePt t="64158" x="3817938" y="4108450"/>
          <p14:tracePt t="64175" x="3846513" y="4114800"/>
          <p14:tracePt t="64191" x="3875088" y="4121150"/>
          <p14:tracePt t="64208" x="3897313" y="4121150"/>
          <p14:tracePt t="64225" x="3908425" y="4125913"/>
          <p14:tracePt t="64242" x="3921125" y="4125913"/>
          <p14:tracePt t="64258" x="3932238" y="4132263"/>
          <p14:tracePt t="64275" x="3949700" y="4137025"/>
          <p14:tracePt t="64291" x="3960813" y="4143375"/>
          <p14:tracePt t="64308" x="3971925" y="4143375"/>
          <p14:tracePt t="64325" x="3978275" y="4149725"/>
          <p14:tracePt t="64341" x="3989388" y="4154488"/>
          <p14:tracePt t="64358" x="3994150" y="4154488"/>
          <p14:tracePt t="64375" x="4000500" y="4154488"/>
          <p14:tracePt t="64422" x="4006850" y="4154488"/>
          <p14:tracePt t="64424" x="4006850" y="4160838"/>
          <p14:tracePt t="64518" x="4011613" y="4160838"/>
          <p14:tracePt t="64534" x="4017963" y="4160838"/>
          <p14:tracePt t="64541" x="4040188" y="4178300"/>
          <p14:tracePt t="64559" x="4068763" y="4189413"/>
          <p14:tracePt t="64575" x="4092575" y="4200525"/>
          <p14:tracePt t="64592" x="4121150" y="4211638"/>
          <p14:tracePt t="64608" x="4143375" y="4217988"/>
          <p14:tracePt t="64625" x="4160838" y="4222750"/>
          <p14:tracePt t="64641" x="4178300" y="4222750"/>
          <p14:tracePt t="64658" x="4189413" y="4229100"/>
          <p14:tracePt t="64675" x="4200525" y="4235450"/>
          <p14:tracePt t="64692" x="4211638" y="4240213"/>
          <p14:tracePt t="64708" x="4229100" y="4246563"/>
          <p14:tracePt t="64725" x="4246563" y="4251325"/>
          <p14:tracePt t="64741" x="4279900" y="4264025"/>
          <p14:tracePt t="64759" x="4303713" y="4268788"/>
          <p14:tracePt t="64775" x="4337050" y="4279900"/>
          <p14:tracePt t="64792" x="4360863" y="4286250"/>
          <p14:tracePt t="64808" x="4389438" y="4292600"/>
          <p14:tracePt t="64825" x="4418013" y="4297363"/>
          <p14:tracePt t="64841" x="4435475" y="4297363"/>
          <p14:tracePt t="64858" x="4451350" y="4308475"/>
          <p14:tracePt t="64875" x="4464050" y="4308475"/>
          <p14:tracePt t="64892" x="4475163" y="4314825"/>
          <p14:tracePt t="64908" x="4486275" y="4314825"/>
          <p14:tracePt t="64942" x="4492625" y="4314825"/>
          <p14:tracePt t="64943" x="4503738" y="4321175"/>
          <p14:tracePt t="64959" x="4514850" y="4325938"/>
          <p14:tracePt t="64975" x="4532313" y="4332288"/>
          <p14:tracePt t="64992" x="4554538" y="4337050"/>
          <p14:tracePt t="65008" x="4572000" y="4343400"/>
          <p14:tracePt t="65025" x="4594225" y="4354513"/>
          <p14:tracePt t="65041" x="4618038" y="4354513"/>
          <p14:tracePt t="65058" x="4629150" y="4360863"/>
          <p14:tracePt t="65075" x="4651375" y="4371975"/>
          <p14:tracePt t="65092" x="4668838" y="4371975"/>
          <p14:tracePt t="65108" x="4686300" y="4383088"/>
          <p14:tracePt t="65125" x="4697413" y="4383088"/>
          <p14:tracePt t="65141" x="4708525" y="4383088"/>
          <p14:tracePt t="65159" x="4714875" y="4389438"/>
          <p14:tracePt t="65175" x="4737100" y="4394200"/>
          <p14:tracePt t="65192" x="4760913" y="4411663"/>
          <p14:tracePt t="65208" x="4789488" y="4418013"/>
          <p14:tracePt t="65225" x="4818063" y="4429125"/>
          <p14:tracePt t="65241" x="4840288" y="4429125"/>
          <p14:tracePt t="65258" x="4857750" y="4435475"/>
          <p14:tracePt t="65275" x="4868863" y="4435475"/>
          <p14:tracePt t="65454" x="4875213" y="4435475"/>
          <p14:tracePt t="65902" x="4879975" y="4435475"/>
          <p14:tracePt t="66006" x="4879975" y="4429125"/>
          <p14:tracePt t="66030" x="4879975" y="4418013"/>
          <p14:tracePt t="66041" x="4879975" y="4411663"/>
          <p14:tracePt t="66043" x="4879975" y="4389438"/>
          <p14:tracePt t="66058" x="4875213" y="4354513"/>
          <p14:tracePt t="66075" x="4875213" y="4332288"/>
          <p14:tracePt t="66091" x="4875213" y="4308475"/>
          <p14:tracePt t="66108" x="4875213" y="4286250"/>
          <p14:tracePt t="66124" x="4875213" y="4268788"/>
          <p14:tracePt t="66124" x="4868863" y="4251325"/>
          <p14:tracePt t="66142" x="4868863" y="4235450"/>
          <p14:tracePt t="66158" x="4864100" y="4217988"/>
          <p14:tracePt t="66175" x="4864100" y="4200525"/>
          <p14:tracePt t="66191" x="4864100" y="4183063"/>
          <p14:tracePt t="66208" x="4864100" y="4165600"/>
          <p14:tracePt t="66224" x="4864100" y="4154488"/>
          <p14:tracePt t="66242" x="4864100" y="4137025"/>
          <p14:tracePt t="66258" x="4864100" y="4121150"/>
          <p14:tracePt t="66275" x="4857750" y="4103688"/>
          <p14:tracePt t="66291" x="4857750" y="4079875"/>
          <p14:tracePt t="66308" x="4857750" y="4064000"/>
          <p14:tracePt t="66324" x="4857750" y="4046538"/>
          <p14:tracePt t="66342" x="4857750" y="4017963"/>
          <p14:tracePt t="66358" x="4857750" y="3994150"/>
          <p14:tracePt t="66375" x="4857750" y="3978275"/>
          <p14:tracePt t="66391" x="4851400" y="3960813"/>
          <p14:tracePt t="66408" x="4851400" y="3943350"/>
          <p14:tracePt t="66424" x="4851400" y="3932238"/>
          <p14:tracePt t="66442" x="4851400" y="3921125"/>
          <p14:tracePt t="66458" x="4851400" y="3914775"/>
          <p14:tracePt t="66475" x="4851400" y="3908425"/>
          <p14:tracePt t="66518" x="4851400" y="3903663"/>
          <p14:tracePt t="66526" x="4851400" y="3897313"/>
          <p14:tracePt t="66542" x="4851400" y="3892550"/>
          <p14:tracePt t="66558" x="4851400" y="3879850"/>
          <p14:tracePt t="66575" x="4851400" y="3875088"/>
          <p14:tracePt t="66591" x="4851400" y="3863975"/>
          <p14:tracePt t="66608" x="4851400" y="3851275"/>
          <p14:tracePt t="66624" x="4851400" y="3829050"/>
          <p14:tracePt t="66642" x="4851400" y="3811588"/>
          <p14:tracePt t="66658" x="4851400" y="3800475"/>
          <p14:tracePt t="66675" x="4851400" y="3794125"/>
          <p14:tracePt t="67230" x="4851400" y="3800475"/>
          <p14:tracePt t="67246" x="4857750" y="3800475"/>
          <p14:tracePt t="67270" x="4868863" y="3811588"/>
          <p14:tracePt t="67278" x="4903788" y="3822700"/>
          <p14:tracePt t="67294" x="4949825" y="3840163"/>
          <p14:tracePt t="67308" x="4989513" y="3846513"/>
          <p14:tracePt t="67324" x="5035550" y="3857625"/>
          <p14:tracePt t="67324" x="5057775" y="3863975"/>
          <p14:tracePt t="67342" x="5103813" y="3868738"/>
          <p14:tracePt t="67358" x="5137150" y="3879850"/>
          <p14:tracePt t="67375" x="5172075" y="3886200"/>
          <p14:tracePt t="67391" x="5200650" y="3892550"/>
          <p14:tracePt t="67408" x="5235575" y="3903663"/>
          <p14:tracePt t="67424" x="5264150" y="3908425"/>
          <p14:tracePt t="67441" x="5297488" y="3921125"/>
          <p14:tracePt t="67458" x="5337175" y="3932238"/>
          <p14:tracePt t="67475" x="5383213" y="3937000"/>
          <p14:tracePt t="67491" x="5422900" y="3949700"/>
          <p14:tracePt t="67508" x="5464175" y="3960813"/>
          <p14:tracePt t="67524" x="5508625" y="3965575"/>
          <p14:tracePt t="67541" x="5549900" y="3971925"/>
          <p14:tracePt t="67541" x="5578475" y="3978275"/>
          <p14:tracePt t="67558" x="5611813" y="3989388"/>
          <p14:tracePt t="67575" x="5657850" y="3994150"/>
          <p14:tracePt t="67591" x="5708650" y="4006850"/>
          <p14:tracePt t="67608" x="5749925" y="4022725"/>
          <p14:tracePt t="67624" x="5789613" y="4029075"/>
          <p14:tracePt t="67641" x="5818188" y="4035425"/>
          <p14:tracePt t="67659" x="5846763" y="4040188"/>
          <p14:tracePt t="67674" x="5880100" y="4046538"/>
          <p14:tracePt t="67691" x="5897563" y="4046538"/>
          <p14:tracePt t="67708" x="5915025" y="4051300"/>
          <p14:tracePt t="67725" x="5932488" y="4057650"/>
          <p14:tracePt t="67741" x="5961063" y="4064000"/>
          <p14:tracePt t="67758" x="5983288" y="4075113"/>
          <p14:tracePt t="67774" x="6011863" y="4079875"/>
          <p14:tracePt t="67792" x="6029325" y="4092575"/>
          <p14:tracePt t="67808" x="6057900" y="4097338"/>
          <p14:tracePt t="67825" x="6080125" y="4108450"/>
          <p14:tracePt t="67841" x="6108700" y="4125913"/>
          <p14:tracePt t="67858" x="6132513" y="4132263"/>
          <p14:tracePt t="67874" x="6154738" y="4143375"/>
          <p14:tracePt t="67891" x="6178550" y="4160838"/>
          <p14:tracePt t="67908" x="6194425" y="4165600"/>
          <p14:tracePt t="67925" x="6211888" y="4183063"/>
          <p14:tracePt t="67941" x="6246813" y="4200525"/>
          <p14:tracePt t="67958" x="6264275" y="4211638"/>
          <p14:tracePt t="67974" x="6286500" y="4222750"/>
          <p14:tracePt t="67992" x="6308725" y="4240213"/>
          <p14:tracePt t="68008" x="6332538" y="4257675"/>
          <p14:tracePt t="68025" x="6361113" y="4275138"/>
          <p14:tracePt t="68041" x="6383338" y="4286250"/>
          <p14:tracePt t="68058" x="6411913" y="4308475"/>
          <p14:tracePt t="68075" x="6435725" y="4321175"/>
          <p14:tracePt t="68091" x="6451600" y="4337050"/>
          <p14:tracePt t="68108" x="6469063" y="4349750"/>
          <p14:tracePt t="68125" x="6486525" y="4365625"/>
          <p14:tracePt t="68141" x="6508750" y="4383088"/>
          <p14:tracePt t="68158" x="6508750" y="4389438"/>
          <p14:tracePt t="68174" x="6515100" y="4389438"/>
          <p14:tracePt t="68814" x="6508750" y="4383088"/>
          <p14:tracePt t="68824" x="6497638" y="4378325"/>
          <p14:tracePt t="68825" x="6446838" y="4349750"/>
          <p14:tracePt t="68841" x="6407150" y="4325938"/>
          <p14:tracePt t="68858" x="6383338" y="4314825"/>
          <p14:tracePt t="68874" x="6350000" y="4292600"/>
          <p14:tracePt t="68892" x="6303963" y="4264025"/>
          <p14:tracePt t="68908" x="6251575" y="4229100"/>
          <p14:tracePt t="68925" x="6194425" y="4189413"/>
          <p14:tracePt t="68941" x="6121400" y="4137025"/>
          <p14:tracePt t="68959" x="6103938" y="4125913"/>
          <p14:tracePt t="68974" x="6092825" y="4114800"/>
          <p14:tracePt t="68991" x="6086475" y="4108450"/>
          <p14:tracePt t="69201" x="0" y="0"/>
        </p14:tracePtLst>
        <p14:tracePtLst>
          <p14:tracePt t="198767" x="1989138" y="3486150"/>
          <p14:tracePt t="198768" x="1982788" y="3475038"/>
          <p14:tracePt t="198784" x="1982788" y="3468688"/>
          <p14:tracePt t="198800" x="1978025" y="3457575"/>
          <p14:tracePt t="198817" x="1965325" y="3446463"/>
          <p14:tracePt t="198834" x="1954213" y="3435350"/>
          <p14:tracePt t="198850" x="1949450" y="3417888"/>
          <p14:tracePt t="198867" x="1943100" y="3406775"/>
          <p14:tracePt t="198884" x="1943100" y="3400425"/>
          <p14:tracePt t="199015" x="1943100" y="3406775"/>
          <p14:tracePt t="199021" x="1943100" y="3411538"/>
          <p14:tracePt t="199036" x="1943100" y="3440113"/>
          <p14:tracePt t="199050" x="1949450" y="3463925"/>
          <p14:tracePt t="199067" x="1954213" y="3503613"/>
          <p14:tracePt t="199084" x="1960563" y="3532188"/>
          <p14:tracePt t="199100" x="1965325" y="3565525"/>
          <p14:tracePt t="199117" x="1971675" y="3600450"/>
          <p14:tracePt t="199134" x="1978025" y="3629025"/>
          <p14:tracePt t="199150" x="1978025" y="3657600"/>
          <p14:tracePt t="199167" x="1982788" y="3675063"/>
          <p14:tracePt t="199185" x="1989138" y="3692525"/>
          <p14:tracePt t="199201" x="1989138" y="3697288"/>
          <p14:tracePt t="199744" x="1993900" y="3697288"/>
          <p14:tracePt t="199752" x="2006600" y="3686175"/>
          <p14:tracePt t="199760" x="2079625" y="3651250"/>
          <p14:tracePt t="199768" x="2193925" y="3617913"/>
          <p14:tracePt t="199785" x="2336800" y="3578225"/>
          <p14:tracePt t="199802" x="2514600" y="3543300"/>
          <p14:tracePt t="199818" x="2743200" y="3503613"/>
          <p14:tracePt t="199835" x="2982913" y="3475038"/>
          <p14:tracePt t="199851" x="3257550" y="3440113"/>
          <p14:tracePt t="199868" x="3514725" y="3394075"/>
          <p14:tracePt t="199885" x="3754438" y="3365500"/>
          <p14:tracePt t="199902" x="3983038" y="3325813"/>
          <p14:tracePt t="199918" x="4183063" y="3286125"/>
          <p14:tracePt t="199935" x="4325938" y="3251200"/>
          <p14:tracePt t="199951" x="4514850" y="3194050"/>
          <p14:tracePt t="199969" x="4618038" y="3154363"/>
          <p14:tracePt t="199985" x="4675188" y="3125788"/>
          <p14:tracePt t="200001" x="4708525" y="3108325"/>
          <p14:tracePt t="200018" x="4714875" y="3097213"/>
          <p14:tracePt t="200035" x="4721225" y="3092450"/>
          <p14:tracePt t="200051" x="4721225" y="3086100"/>
          <p14:tracePt t="200088" x="4721225" y="3079750"/>
          <p14:tracePt t="200104" x="4725988" y="3079750"/>
          <p14:tracePt t="200112" x="4725988" y="3074988"/>
          <p14:tracePt t="200120" x="4737100" y="3068638"/>
          <p14:tracePt t="200135" x="4754563" y="3057525"/>
          <p14:tracePt t="200151" x="4778375" y="3046413"/>
          <p14:tracePt t="200169" x="4789488" y="3040063"/>
          <p14:tracePt t="200184" x="4800600" y="3035300"/>
          <p14:tracePt t="200280" x="4800600" y="3040063"/>
          <p14:tracePt t="200288" x="4800600" y="3046413"/>
          <p14:tracePt t="200291" x="4806950" y="3051175"/>
          <p14:tracePt t="200301" x="4811713" y="3074988"/>
          <p14:tracePt t="200318" x="4822825" y="3092450"/>
          <p14:tracePt t="200335" x="4822825" y="3114675"/>
          <p14:tracePt t="200351" x="4829175" y="3132138"/>
          <p14:tracePt t="200369" x="4829175" y="3149600"/>
          <p14:tracePt t="200384" x="4829175" y="3160713"/>
          <p14:tracePt t="200401" x="4829175" y="3182938"/>
          <p14:tracePt t="200418" x="4829175" y="3206750"/>
          <p14:tracePt t="200435" x="4829175" y="3228975"/>
          <p14:tracePt t="200451" x="4829175" y="3257550"/>
          <p14:tracePt t="200468" x="4829175" y="3275013"/>
          <p14:tracePt t="200485" x="4829175" y="3286125"/>
          <p14:tracePt t="200502" x="4829175" y="3292475"/>
          <p14:tracePt t="200518" x="4829175" y="3303588"/>
          <p14:tracePt t="202869"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a:t>
            </a:r>
            <a:br>
              <a:rPr lang="en-US" dirty="0" smtClean="0"/>
            </a:br>
            <a:r>
              <a:rPr lang="en-US" sz="2000" dirty="0" smtClean="0"/>
              <a:t>(Capacitors)</a:t>
            </a:r>
            <a:endParaRPr lang="en-US" sz="24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If the feeder is heavily loaded then a shunt capacitor can be installed to raise the voltage.</a:t>
            </a:r>
          </a:p>
          <a:p>
            <a:r>
              <a:rPr lang="en-US" sz="2400" dirty="0" smtClean="0"/>
              <a:t>This also reduces the reactive power needs of the feeder, reducing losses.</a:t>
            </a:r>
            <a:endParaRPr lang="en-US" sz="2400" dirty="0"/>
          </a:p>
        </p:txBody>
      </p:sp>
      <p:pic>
        <p:nvPicPr>
          <p:cNvPr id="2050" name="Picture 2"/>
          <p:cNvPicPr>
            <a:picLocks noChangeAspect="1" noChangeArrowheads="1"/>
          </p:cNvPicPr>
          <p:nvPr/>
        </p:nvPicPr>
        <p:blipFill>
          <a:blip r:embed="rId4" cstate="print"/>
          <a:srcRect/>
          <a:stretch>
            <a:fillRect/>
          </a:stretch>
        </p:blipFill>
        <p:spPr bwMode="auto">
          <a:xfrm>
            <a:off x="1371600" y="3790950"/>
            <a:ext cx="7048500" cy="23050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8225"/>
    </mc:Choice>
    <mc:Fallback>
      <p:transition spd="slow" advTm="168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231" x="1949450" y="4422775"/>
          <p14:tracePt t="57248" x="1943100" y="4422775"/>
          <p14:tracePt t="57249" x="1943100" y="4418013"/>
          <p14:tracePt t="57263" x="1931988" y="4411663"/>
          <p14:tracePt t="57279" x="1931988" y="4406900"/>
          <p14:tracePt t="57296" x="1920875" y="4406900"/>
          <p14:tracePt t="57313" x="1914525" y="4400550"/>
          <p14:tracePt t="57335" x="1903413" y="4394200"/>
          <p14:tracePt t="57351" x="1897063" y="4389438"/>
          <p14:tracePt t="57367" x="1885950" y="4383088"/>
          <p14:tracePt t="57380" x="1879600" y="4383088"/>
          <p14:tracePt t="57396" x="1868488" y="4371975"/>
          <p14:tracePt t="57413" x="1863725" y="4371975"/>
          <p14:tracePt t="57429" x="1851025" y="4365625"/>
          <p14:tracePt t="57447" x="1846263" y="4365625"/>
          <p14:tracePt t="57463" x="1835150" y="4360863"/>
          <p14:tracePt t="57607" x="1835150" y="4354513"/>
          <p14:tracePt t="57623" x="1839913" y="4354513"/>
          <p14:tracePt t="57655" x="1846263" y="4354513"/>
          <p14:tracePt t="57663" x="1851025" y="4349750"/>
          <p14:tracePt t="57680" x="1857375" y="4349750"/>
          <p14:tracePt t="57719" x="1863725" y="4349750"/>
          <p14:tracePt t="57759" x="1863725" y="4343400"/>
          <p14:tracePt t="57767" x="1868488" y="4343400"/>
          <p14:tracePt t="57807" x="1874838" y="4343400"/>
          <p14:tracePt t="58079" x="1879600" y="4349750"/>
          <p14:tracePt t="58096" x="1879600" y="4354513"/>
          <p14:tracePt t="58097" x="1879600" y="4360863"/>
          <p14:tracePt t="58159" x="1885950" y="4360863"/>
          <p14:tracePt t="58231" x="1892300" y="4360863"/>
          <p14:tracePt t="58247" x="1892300" y="4365625"/>
          <p14:tracePt t="58262" x="1897063" y="4371975"/>
          <p14:tracePt t="58303" x="1897063" y="4378325"/>
          <p14:tracePt t="58313" x="1903413" y="4378325"/>
          <p14:tracePt t="58313" x="1903413" y="4383088"/>
          <p14:tracePt t="58330" x="1903413" y="4389438"/>
          <p14:tracePt t="58346" x="1908175" y="4389438"/>
          <p14:tracePt t="58363" x="1908175" y="4394200"/>
          <p14:tracePt t="58399" x="1914525" y="4394200"/>
          <p14:tracePt t="58415" x="1914525" y="4400550"/>
          <p14:tracePt t="59055" x="1908175" y="4400550"/>
          <p14:tracePt t="59103" x="1903413" y="4400550"/>
          <p14:tracePt t="59319" x="1897063" y="4400550"/>
          <p14:tracePt t="59367" x="1897063" y="4406900"/>
          <p14:tracePt t="59399" x="1892300" y="4406900"/>
          <p14:tracePt t="60071" x="1892300" y="4400550"/>
          <p14:tracePt t="60087" x="1892300" y="4394200"/>
          <p14:tracePt t="60113" x="1892300" y="4389438"/>
          <p14:tracePt t="60114" x="1892300" y="4378325"/>
          <p14:tracePt t="60129" x="1892300" y="4371975"/>
          <p14:tracePt t="62136" x="1897063" y="4371975"/>
          <p14:tracePt t="62144" x="1914525" y="4371975"/>
          <p14:tracePt t="62152" x="1949450" y="4371975"/>
          <p14:tracePt t="62164" x="1982788" y="4371975"/>
          <p14:tracePt t="62180" x="2028825" y="4378325"/>
          <p14:tracePt t="62197" x="2097088" y="4378325"/>
          <p14:tracePt t="62213" x="2154238" y="4383088"/>
          <p14:tracePt t="62231" x="2206625" y="4383088"/>
          <p14:tracePt t="62247" x="2257425" y="4383088"/>
          <p14:tracePt t="62247" x="2279650" y="4383088"/>
          <p14:tracePt t="62264" x="2320925" y="4383088"/>
          <p14:tracePt t="62280" x="2360613" y="4389438"/>
          <p14:tracePt t="62297" x="2400300" y="4389438"/>
          <p14:tracePt t="62314" x="2439988" y="4389438"/>
          <p14:tracePt t="62331" x="2474913" y="4389438"/>
          <p14:tracePt t="62347" x="2503488" y="4389438"/>
          <p14:tracePt t="62364" x="2536825" y="4394200"/>
          <p14:tracePt t="62380" x="2578100" y="4400550"/>
          <p14:tracePt t="62397" x="2617788" y="4400550"/>
          <p14:tracePt t="62413" x="2668588" y="4411663"/>
          <p14:tracePt t="62431" x="2725738" y="4418013"/>
          <p14:tracePt t="62447" x="2789238" y="4429125"/>
          <p14:tracePt t="62447" x="2822575" y="4429125"/>
          <p14:tracePt t="62464" x="2892425" y="4440238"/>
          <p14:tracePt t="62480" x="2971800" y="4446588"/>
          <p14:tracePt t="62497" x="3063875" y="4451350"/>
          <p14:tracePt t="62513" x="3149600" y="4457700"/>
          <p14:tracePt t="62530" x="3235325" y="4464050"/>
          <p14:tracePt t="62547" x="3321050" y="4464050"/>
          <p14:tracePt t="62564" x="3411538" y="4468813"/>
          <p14:tracePt t="62580" x="3497263" y="4475163"/>
          <p14:tracePt t="62597" x="3578225" y="4486275"/>
          <p14:tracePt t="62613" x="3651250" y="4497388"/>
          <p14:tracePt t="62630" x="3714750" y="4508500"/>
          <p14:tracePt t="62647" x="3789363" y="4521200"/>
          <p14:tracePt t="62647" x="3829050" y="4521200"/>
          <p14:tracePt t="62664" x="3892550" y="4532313"/>
          <p14:tracePt t="62680" x="3960813" y="4537075"/>
          <p14:tracePt t="62697" x="4017963" y="4549775"/>
          <p14:tracePt t="62713" x="4075113" y="4554538"/>
          <p14:tracePt t="62730" x="4132263" y="4560888"/>
          <p14:tracePt t="62747" x="4189413" y="4565650"/>
          <p14:tracePt t="62764" x="4246563" y="4572000"/>
          <p14:tracePt t="62780" x="4303713" y="4578350"/>
          <p14:tracePt t="62797" x="4360863" y="4583113"/>
          <p14:tracePt t="62813" x="4411663" y="4589463"/>
          <p14:tracePt t="62830" x="4451350" y="4594225"/>
          <p14:tracePt t="62847" x="4503738" y="4594225"/>
          <p14:tracePt t="62847" x="4525963" y="4594225"/>
          <p14:tracePt t="62864" x="4560888" y="4600575"/>
          <p14:tracePt t="62880" x="4600575" y="4606925"/>
          <p14:tracePt t="62897" x="4640263" y="4618038"/>
          <p14:tracePt t="62913" x="4675188" y="4622800"/>
          <p14:tracePt t="62930" x="4708525" y="4629150"/>
          <p14:tracePt t="62947" x="4749800" y="4640263"/>
          <p14:tracePt t="62964" x="4783138" y="4646613"/>
          <p14:tracePt t="62980" x="4818063" y="4657725"/>
          <p14:tracePt t="62997" x="4851400" y="4664075"/>
          <p14:tracePt t="63013" x="4879975" y="4668838"/>
          <p14:tracePt t="63030" x="4914900" y="4679950"/>
          <p14:tracePt t="63047" x="4943475" y="4692650"/>
          <p14:tracePt t="63064" x="4994275" y="4708525"/>
          <p14:tracePt t="63080" x="5029200" y="4725988"/>
          <p14:tracePt t="63097" x="5068888" y="4737100"/>
          <p14:tracePt t="63113" x="5103813" y="4749800"/>
          <p14:tracePt t="63130" x="5149850" y="4765675"/>
          <p14:tracePt t="63148" x="5189538" y="4783138"/>
          <p14:tracePt t="63163" x="5229225" y="4789488"/>
          <p14:tracePt t="63180" x="5264150" y="4800600"/>
          <p14:tracePt t="63197" x="5292725" y="4806950"/>
          <p14:tracePt t="63214" x="5321300" y="4818063"/>
          <p14:tracePt t="63230" x="5349875" y="4822825"/>
          <p14:tracePt t="63247" x="5365750" y="4829175"/>
          <p14:tracePt t="63247" x="5383213" y="4835525"/>
          <p14:tracePt t="63264" x="5407025" y="4840288"/>
          <p14:tracePt t="63280" x="5429250" y="4851400"/>
          <p14:tracePt t="63297" x="5451475" y="4857750"/>
          <p14:tracePt t="63314" x="5475288" y="4864100"/>
          <p14:tracePt t="63330" x="5497513" y="4868863"/>
          <p14:tracePt t="63347" x="5526088" y="4879975"/>
          <p14:tracePt t="63363" x="5554663" y="4886325"/>
          <p14:tracePt t="63380" x="5583238" y="4892675"/>
          <p14:tracePt t="63397" x="5607050" y="4903788"/>
          <p14:tracePt t="63414" x="5640388" y="4908550"/>
          <p14:tracePt t="63430" x="5668963" y="4914900"/>
          <p14:tracePt t="63447" x="5692775" y="4921250"/>
          <p14:tracePt t="63463" x="5721350" y="4932363"/>
          <p14:tracePt t="63481" x="5743575" y="4937125"/>
          <p14:tracePt t="63497" x="5765800" y="4937125"/>
          <p14:tracePt t="63514" x="5778500" y="4949825"/>
          <p14:tracePt t="63530" x="5794375" y="4954588"/>
          <p14:tracePt t="63547" x="5811838" y="4960938"/>
          <p14:tracePt t="63563" x="5829300" y="4965700"/>
          <p14:tracePt t="63580" x="5846763" y="4978400"/>
          <p14:tracePt t="63597" x="5857875" y="4978400"/>
          <p14:tracePt t="63614" x="5875338" y="4989513"/>
          <p14:tracePt t="63630" x="5897563" y="4994275"/>
          <p14:tracePt t="63647" x="5908675" y="5000625"/>
          <p14:tracePt t="63663" x="5932488" y="5006975"/>
          <p14:tracePt t="63680" x="5949950" y="5006975"/>
          <p14:tracePt t="63697" x="5961063" y="5011738"/>
          <p14:tracePt t="63714" x="5978525" y="5018088"/>
          <p14:tracePt t="63730" x="5989638" y="5022850"/>
          <p14:tracePt t="63747" x="6007100" y="5029200"/>
          <p14:tracePt t="63763" x="6022975" y="5029200"/>
          <p14:tracePt t="63781" x="6040438" y="5035550"/>
          <p14:tracePt t="63797" x="6046788" y="5040313"/>
          <p14:tracePt t="63928" x="6051550" y="5040313"/>
          <p14:tracePt t="63936" x="6064250" y="5040313"/>
          <p14:tracePt t="63947" x="6075363" y="5046663"/>
          <p14:tracePt t="63963" x="6086475" y="5051425"/>
          <p14:tracePt t="63980" x="6097588" y="5051425"/>
          <p14:tracePt t="63997" x="6115050" y="5051425"/>
          <p14:tracePt t="64014" x="6126163" y="5057775"/>
          <p14:tracePt t="64030" x="6137275" y="5057775"/>
          <p14:tracePt t="64047" x="6143625" y="5064125"/>
          <p14:tracePt t="64063" x="6154738" y="5064125"/>
          <p14:tracePt t="64081" x="6161088" y="5064125"/>
          <p14:tracePt t="64097" x="6165850" y="5064125"/>
          <p14:tracePt t="64114" x="6172200" y="5064125"/>
          <p14:tracePt t="64160" x="6178550" y="5064125"/>
          <p14:tracePt t="64224" x="6183313" y="5064125"/>
          <p14:tracePt t="64264" x="6189663" y="5064125"/>
          <p14:tracePt t="64280" x="6194425" y="5064125"/>
          <p14:tracePt t="64320" x="6200775" y="5064125"/>
          <p14:tracePt t="64464" x="6207125" y="5064125"/>
          <p14:tracePt t="64467" x="6211888" y="5068888"/>
          <p14:tracePt t="64512" x="6218238" y="5068888"/>
          <p14:tracePt t="64530" x="6218238" y="5075238"/>
          <p14:tracePt t="66240" x="6211888" y="5075238"/>
          <p14:tracePt t="66248" x="6207125" y="5068888"/>
          <p14:tracePt t="66263" x="6189663" y="5064125"/>
          <p14:tracePt t="66280" x="6178550" y="5064125"/>
          <p14:tracePt t="66297" x="6172200" y="5057775"/>
          <p14:tracePt t="66376" x="6165850" y="5057775"/>
          <p14:tracePt t="66400" x="6161088" y="5046663"/>
          <p14:tracePt t="66408" x="6149975" y="5046663"/>
          <p14:tracePt t="66414" x="6132513" y="5029200"/>
          <p14:tracePt t="66430" x="6108700" y="5011738"/>
          <p14:tracePt t="66446" x="6086475" y="4994275"/>
          <p14:tracePt t="66463" x="6051550" y="4972050"/>
          <p14:tracePt t="66481" x="6022975" y="4954588"/>
          <p14:tracePt t="66496" x="6000750" y="4937125"/>
          <p14:tracePt t="66514" x="5972175" y="4921250"/>
          <p14:tracePt t="66530" x="5932488" y="4897438"/>
          <p14:tracePt t="66547" x="5880100" y="4868863"/>
          <p14:tracePt t="66563" x="5818188" y="4840288"/>
          <p14:tracePt t="66580" x="5743575" y="4800600"/>
          <p14:tracePt t="66596" x="5675313" y="4772025"/>
          <p14:tracePt t="66614" x="5607050" y="4754563"/>
          <p14:tracePt t="66630" x="5554663" y="4737100"/>
          <p14:tracePt t="66647" x="5508625" y="4725988"/>
          <p14:tracePt t="66663" x="5440363" y="4714875"/>
          <p14:tracePt t="66681" x="5372100" y="4703763"/>
          <p14:tracePt t="66696" x="5286375" y="4692650"/>
          <p14:tracePt t="66714" x="5194300" y="4668838"/>
          <p14:tracePt t="66730" x="5086350" y="4651375"/>
          <p14:tracePt t="66747" x="4994275" y="4635500"/>
          <p14:tracePt t="66763" x="4879975" y="4618038"/>
          <p14:tracePt t="66780" x="4772025" y="4600575"/>
          <p14:tracePt t="66796" x="4657725" y="4578350"/>
          <p14:tracePt t="66814" x="4537075" y="4554538"/>
          <p14:tracePt t="66830" x="4429125" y="4532313"/>
          <p14:tracePt t="66847" x="4321175" y="4497388"/>
          <p14:tracePt t="66863" x="4178300" y="4468813"/>
          <p14:tracePt t="66880" x="4097338" y="4457700"/>
          <p14:tracePt t="66896" x="4006850" y="4446588"/>
          <p14:tracePt t="66914" x="3921125" y="4435475"/>
          <p14:tracePt t="66930" x="3835400" y="4422775"/>
          <p14:tracePt t="66947" x="3732213" y="4418013"/>
          <p14:tracePt t="66963" x="3635375" y="4400550"/>
          <p14:tracePt t="66980" x="3532188" y="4389438"/>
          <p14:tracePt t="66996" x="3435350" y="4378325"/>
          <p14:tracePt t="67014" x="3325813" y="4371975"/>
          <p14:tracePt t="67030" x="3206750" y="4360863"/>
          <p14:tracePt t="67047" x="3079750" y="4349750"/>
          <p14:tracePt t="67063" x="2903538" y="4325938"/>
          <p14:tracePt t="67080" x="2782888" y="4321175"/>
          <p14:tracePt t="67096" x="2668588" y="4308475"/>
          <p14:tracePt t="67114" x="2554288" y="4297363"/>
          <p14:tracePt t="67130" x="2446338" y="4292600"/>
          <p14:tracePt t="67147" x="2336800" y="4279900"/>
          <p14:tracePt t="67163" x="2239963" y="4279900"/>
          <p14:tracePt t="67180" x="2149475" y="4275138"/>
          <p14:tracePt t="67196" x="2051050" y="4268788"/>
          <p14:tracePt t="67214" x="1965325" y="4264025"/>
          <p14:tracePt t="67230" x="1892300" y="4264025"/>
          <p14:tracePt t="67247" x="1828800" y="4264025"/>
          <p14:tracePt t="67263" x="1749425" y="4275138"/>
          <p14:tracePt t="67280" x="1708150" y="4279900"/>
          <p14:tracePt t="67297" x="1685925" y="4292600"/>
          <p14:tracePt t="67313" x="1657350" y="4303713"/>
          <p14:tracePt t="67330" x="1639888" y="4308475"/>
          <p14:tracePt t="67347" x="1628775" y="4321175"/>
          <p14:tracePt t="67363" x="1622425" y="4321175"/>
          <p14:tracePt t="67380" x="1617663" y="4325938"/>
          <p14:tracePt t="67680" x="1622425" y="4325938"/>
          <p14:tracePt t="67696" x="1628775" y="4325938"/>
          <p14:tracePt t="67698" x="1646238" y="4325938"/>
          <p14:tracePt t="67713" x="1668463" y="4325938"/>
          <p14:tracePt t="67730" x="1685925" y="4332288"/>
          <p14:tracePt t="67747" x="1714500" y="4332288"/>
          <p14:tracePt t="67763" x="1736725" y="4337050"/>
          <p14:tracePt t="67780" x="1771650" y="4343400"/>
          <p14:tracePt t="67796" x="1800225" y="4343400"/>
          <p14:tracePt t="67813" x="1835150" y="4343400"/>
          <p14:tracePt t="67830" x="1868488" y="4343400"/>
          <p14:tracePt t="67847" x="1897063" y="4349750"/>
          <p14:tracePt t="67863" x="1925638" y="4349750"/>
          <p14:tracePt t="67880" x="1949450" y="4349750"/>
          <p14:tracePt t="67896" x="1978025" y="4349750"/>
          <p14:tracePt t="67913" x="2000250" y="4354513"/>
          <p14:tracePt t="67930" x="2022475" y="4354513"/>
          <p14:tracePt t="67947" x="2046288" y="4354513"/>
          <p14:tracePt t="67963" x="2068513" y="4360863"/>
          <p14:tracePt t="67980" x="2092325" y="4360863"/>
          <p14:tracePt t="67996" x="2120900" y="4360863"/>
          <p14:tracePt t="68013" x="2154238" y="4360863"/>
          <p14:tracePt t="68030" x="2182813" y="4360863"/>
          <p14:tracePt t="68047" x="2211388" y="4365625"/>
          <p14:tracePt t="68063" x="2274888" y="4371975"/>
          <p14:tracePt t="68080" x="2314575" y="4378325"/>
          <p14:tracePt t="68096" x="2354263" y="4383088"/>
          <p14:tracePt t="68113" x="2400300" y="4383088"/>
          <p14:tracePt t="68130" x="2446338" y="4383088"/>
          <p14:tracePt t="68146" x="2486025" y="4383088"/>
          <p14:tracePt t="68164" x="2543175" y="4389438"/>
          <p14:tracePt t="68180" x="2582863" y="4389438"/>
          <p14:tracePt t="68197" x="2622550" y="4389438"/>
          <p14:tracePt t="68213" x="2657475" y="4389438"/>
          <p14:tracePt t="68230" x="2686050" y="4389438"/>
          <p14:tracePt t="68246" x="2708275" y="4389438"/>
          <p14:tracePt t="68246" x="2720975" y="4389438"/>
          <p14:tracePt t="68264" x="2736850" y="4389438"/>
          <p14:tracePt t="68280" x="2754313" y="4389438"/>
          <p14:tracePt t="68297" x="2760663" y="4389438"/>
          <p14:tracePt t="68313" x="2771775" y="4389438"/>
          <p14:tracePt t="68384" x="2771775" y="4394200"/>
          <p14:tracePt t="68392" x="2778125" y="4394200"/>
          <p14:tracePt t="68397" x="2782888" y="4394200"/>
          <p14:tracePt t="68413" x="2794000" y="4394200"/>
          <p14:tracePt t="68430" x="2800350" y="4400550"/>
          <p14:tracePt t="68680" x="2806700" y="4400550"/>
          <p14:tracePt t="68688" x="2811463" y="4400550"/>
          <p14:tracePt t="68697" x="2817813" y="4400550"/>
          <p14:tracePt t="68713" x="2828925" y="4394200"/>
          <p14:tracePt t="68730" x="2840038" y="4389438"/>
          <p14:tracePt t="68768" x="2846388" y="4389438"/>
          <p14:tracePt t="69128" x="2846388" y="4394200"/>
          <p14:tracePt t="69146" x="2851150" y="4394200"/>
          <p14:tracePt t="69163" x="2863850" y="4406900"/>
          <p14:tracePt t="70487" x="2863850" y="4411663"/>
          <p14:tracePt t="70687" x="2868613" y="4411663"/>
          <p14:tracePt t="70912" x="2874963" y="4411663"/>
          <p14:tracePt t="71095" x="2879725" y="4411663"/>
          <p14:tracePt t="71113" x="2886075" y="4411663"/>
          <p14:tracePt t="71136" x="2886075" y="4406900"/>
          <p14:tracePt t="71152" x="2886075" y="4400550"/>
          <p14:tracePt t="71159" x="2892425" y="4400550"/>
          <p14:tracePt t="72247" x="2897188" y="4400550"/>
          <p14:tracePt t="72263" x="2903538" y="4400550"/>
          <p14:tracePt t="72263" x="2943225" y="4394200"/>
          <p14:tracePt t="72280" x="2978150" y="4389438"/>
          <p14:tracePt t="72297" x="3017838" y="4383088"/>
          <p14:tracePt t="72313" x="3074988" y="4383088"/>
          <p14:tracePt t="72330" x="3114675" y="4383088"/>
          <p14:tracePt t="72346" x="3171825" y="4383088"/>
          <p14:tracePt t="72363" x="3228975" y="4383088"/>
          <p14:tracePt t="72380" x="3275013" y="4383088"/>
          <p14:tracePt t="72396" x="3321050" y="4383088"/>
          <p14:tracePt t="72413" x="3354388" y="4383088"/>
          <p14:tracePt t="72430" x="3378200" y="4383088"/>
          <p14:tracePt t="72446" x="3400425" y="4383088"/>
          <p14:tracePt t="72446" x="3406775" y="4383088"/>
          <p14:tracePt t="72463" x="3417888" y="4383088"/>
          <p14:tracePt t="72480" x="3422650" y="4383088"/>
          <p14:tracePt t="72496" x="3429000" y="4383088"/>
          <p14:tracePt t="72513" x="3440113" y="4383088"/>
          <p14:tracePt t="72530" x="3457575" y="4383088"/>
          <p14:tracePt t="72546" x="3468688" y="4383088"/>
          <p14:tracePt t="72563" x="3486150" y="4383088"/>
          <p14:tracePt t="72579" x="3503613" y="4383088"/>
          <p14:tracePt t="72597" x="3532188" y="4383088"/>
          <p14:tracePt t="72613" x="3549650" y="4383088"/>
          <p14:tracePt t="72630" x="3578225" y="4389438"/>
          <p14:tracePt t="72646" x="3600450" y="4389438"/>
          <p14:tracePt t="72663" x="3646488" y="4394200"/>
          <p14:tracePt t="72680" x="3668713" y="4394200"/>
          <p14:tracePt t="72697" x="3697288" y="4394200"/>
          <p14:tracePt t="72713" x="3725863" y="4400550"/>
          <p14:tracePt t="72730" x="3754438" y="4400550"/>
          <p14:tracePt t="72746" x="3783013" y="4400550"/>
          <p14:tracePt t="72763" x="3817938" y="4400550"/>
          <p14:tracePt t="72779" x="3846513" y="4406900"/>
          <p14:tracePt t="72796" x="3875088" y="4406900"/>
          <p14:tracePt t="72813" x="3908425" y="4411663"/>
          <p14:tracePt t="72830" x="3954463" y="4411663"/>
          <p14:tracePt t="72846" x="4000500" y="4411663"/>
          <p14:tracePt t="72863" x="4079875" y="4411663"/>
          <p14:tracePt t="72880" x="4132263" y="4418013"/>
          <p14:tracePt t="72896" x="4178300" y="4422775"/>
          <p14:tracePt t="72913" x="4229100" y="4422775"/>
          <p14:tracePt t="72930" x="4279900" y="4429125"/>
          <p14:tracePt t="72946" x="4325938" y="4435475"/>
          <p14:tracePt t="72963" x="4378325" y="4440238"/>
          <p14:tracePt t="72979" x="4429125" y="4446588"/>
          <p14:tracePt t="72996" x="4468813" y="4451350"/>
          <p14:tracePt t="73013" x="4508500" y="4451350"/>
          <p14:tracePt t="73029" x="4554538" y="4457700"/>
          <p14:tracePt t="73046" x="4594225" y="4464050"/>
          <p14:tracePt t="73063" x="4668838" y="4468813"/>
          <p14:tracePt t="73080" x="4703763" y="4475163"/>
          <p14:tracePt t="73096" x="4743450" y="4475163"/>
          <p14:tracePt t="73114" x="4783138" y="4475163"/>
          <p14:tracePt t="73129" x="4829175" y="4479925"/>
          <p14:tracePt t="73146" x="4897438" y="4492625"/>
          <p14:tracePt t="73163" x="4960938" y="4508500"/>
          <p14:tracePt t="73180" x="5029200" y="4521200"/>
          <p14:tracePt t="73196" x="5086350" y="4537075"/>
          <p14:tracePt t="73213" x="5154613" y="4549775"/>
          <p14:tracePt t="73229" x="5211763" y="4560888"/>
          <p14:tracePt t="73246" x="5275263" y="4572000"/>
          <p14:tracePt t="73263" x="5360988" y="4583113"/>
          <p14:tracePt t="73280" x="5418138" y="4600575"/>
          <p14:tracePt t="73296" x="5464175" y="4611688"/>
          <p14:tracePt t="73313" x="5508625" y="4622800"/>
          <p14:tracePt t="73329" x="5549900" y="4640263"/>
          <p14:tracePt t="73346" x="5578475" y="4646613"/>
          <p14:tracePt t="73363" x="5607050" y="4664075"/>
          <p14:tracePt t="73380" x="5629275" y="4675188"/>
          <p14:tracePt t="73396" x="5657850" y="4679950"/>
          <p14:tracePt t="73413" x="5680075" y="4697413"/>
          <p14:tracePt t="73429" x="5703888" y="4703763"/>
          <p14:tracePt t="73446" x="5721350" y="4708525"/>
          <p14:tracePt t="73463" x="5754688" y="4725988"/>
          <p14:tracePt t="73480" x="5772150" y="4737100"/>
          <p14:tracePt t="73496" x="5800725" y="4743450"/>
          <p14:tracePt t="73513" x="5822950" y="4760913"/>
          <p14:tracePt t="73529" x="5846763" y="4765675"/>
          <p14:tracePt t="73546" x="5864225" y="4772025"/>
          <p14:tracePt t="73563" x="5875338" y="4778375"/>
          <p14:tracePt t="73580" x="5886450" y="4783138"/>
          <p14:tracePt t="73596" x="5903913" y="4794250"/>
          <p14:tracePt t="73613" x="5921375" y="4800600"/>
          <p14:tracePt t="73629" x="5937250" y="4806950"/>
          <p14:tracePt t="73646" x="5943600" y="4811713"/>
          <p14:tracePt t="73663" x="5972175" y="4822825"/>
          <p14:tracePt t="73680" x="5983288" y="4829175"/>
          <p14:tracePt t="73696" x="6000750" y="4835525"/>
          <p14:tracePt t="73713" x="6018213" y="4846638"/>
          <p14:tracePt t="73729" x="6035675" y="4846638"/>
          <p14:tracePt t="73747" x="6051550" y="4864100"/>
          <p14:tracePt t="73763" x="6075363" y="4864100"/>
          <p14:tracePt t="73780" x="6092825" y="4875213"/>
          <p14:tracePt t="73796" x="6103938" y="4875213"/>
          <p14:tracePt t="73813" x="6108700" y="4875213"/>
          <p14:tracePt t="73829" x="6108700" y="4879975"/>
          <p14:tracePt t="74284"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5965"/>
    </mc:Choice>
    <mc:Fallback>
      <p:transition spd="slow" advTm="185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Volt-VAR Optimization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contrast to the traditional operational methods, Volt-VAR Optimization controls multiple devices to achieve a global optimum.</a:t>
            </a:r>
          </a:p>
          <a:p>
            <a:endParaRPr lang="en-US" dirty="0"/>
          </a:p>
          <a:p>
            <a:r>
              <a:rPr lang="en-US" dirty="0" smtClean="0"/>
              <a:t>Volt-VAR Optimization, and the associated global optimum(s), exists in many forms.</a:t>
            </a:r>
          </a:p>
          <a:p>
            <a:endParaRPr lang="en-US" dirty="0" smtClean="0"/>
          </a:p>
          <a:p>
            <a:r>
              <a:rPr lang="en-US" dirty="0" smtClean="0"/>
              <a:t>The general principle is to control the voltage and reactive power on a distribution feeder so that load can be managed.</a:t>
            </a:r>
          </a:p>
          <a:p>
            <a:endParaRPr lang="en-US" dirty="0"/>
          </a:p>
          <a:p>
            <a:r>
              <a:rPr lang="en-US" dirty="0" smtClean="0"/>
              <a:t>One example of VVO:</a:t>
            </a:r>
          </a:p>
          <a:p>
            <a:pPr lvl="1"/>
            <a:r>
              <a:rPr lang="en-US" dirty="0" smtClean="0"/>
              <a:t>Voltage optimization involves “flattening” the voltage profile and possibly lowering the level.</a:t>
            </a:r>
          </a:p>
          <a:p>
            <a:pPr lvl="1"/>
            <a:r>
              <a:rPr lang="en-US" dirty="0" smtClean="0"/>
              <a:t>VAR optimization involves controlling the flow of reactive power, which has an impact on voltage.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5935"/>
    </mc:Choice>
    <mc:Fallback>
      <p:transition spd="slow" advTm="245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Voltage Reduction</a:t>
            </a:r>
          </a:p>
          <a:p>
            <a:pPr lvl="1"/>
            <a:r>
              <a:rPr lang="en-US" dirty="0" smtClean="0"/>
              <a:t>When lowering the voltage it is necessary to ensure that the voltage on all points of the system remain within specifications. </a:t>
            </a:r>
          </a:p>
          <a:p>
            <a:pPr lvl="1"/>
            <a:r>
              <a:rPr lang="en-US" dirty="0" smtClean="0"/>
              <a:t>The use of End Of Line (EOL) measurements can help to ensure that voltages at remote points are not too low.</a:t>
            </a:r>
          </a:p>
          <a:p>
            <a:pPr lvl="1"/>
            <a:r>
              <a:rPr lang="en-US" dirty="0" smtClean="0"/>
              <a:t>This is similar to operating a regulator in “REMOTE” except that there can be multiple measurement points</a:t>
            </a:r>
            <a:r>
              <a:rPr lang="en-US" dirty="0" smtClean="0"/>
              <a:t>.</a:t>
            </a:r>
          </a:p>
          <a:p>
            <a:pPr lvl="1"/>
            <a:endParaRPr lang="en-US" dirty="0" smtClean="0"/>
          </a:p>
          <a:p>
            <a:r>
              <a:rPr lang="en-US" dirty="0" smtClean="0"/>
              <a:t>VAR Optimization</a:t>
            </a:r>
          </a:p>
          <a:p>
            <a:pPr lvl="1"/>
            <a:r>
              <a:rPr lang="en-US" dirty="0" smtClean="0"/>
              <a:t>When capacitors operate based on local readings there is no regard for the rest of the system.</a:t>
            </a:r>
          </a:p>
          <a:p>
            <a:pPr lvl="1"/>
            <a:r>
              <a:rPr lang="en-US" dirty="0" smtClean="0"/>
              <a:t>VAR optimization allows capacitors to work in a coordinate manner to reduce overall reactive power flows, thus reducing system losses.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2038"/>
    </mc:Choice>
    <mc:Fallback>
      <p:transition spd="slow" advTm="302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2229</TotalTime>
  <Words>2390</Words>
  <Application>Microsoft Office PowerPoint</Application>
  <PresentationFormat>On-screen Show (4:3)</PresentationFormat>
  <Paragraphs>336</Paragraphs>
  <Slides>41</Slides>
  <Notes>0</Notes>
  <HiddenSlides>0</HiddenSlides>
  <MMClips>12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Office Theme</vt:lpstr>
      <vt:lpstr>Equation</vt:lpstr>
      <vt:lpstr>Substation and Distribution Automation</vt:lpstr>
      <vt:lpstr>Module 6 Overview</vt:lpstr>
      <vt:lpstr>Part 1: Traditional Voltage Control</vt:lpstr>
      <vt:lpstr>Traditional Voltage Control Cont. (Regulators)</vt:lpstr>
      <vt:lpstr>Traditional Voltage Control Cont. (Regulators)</vt:lpstr>
      <vt:lpstr>Traditional Voltage Control (Capacitors)</vt:lpstr>
      <vt:lpstr>Operation of Voltage Control Devices</vt:lpstr>
      <vt:lpstr>Part 2: Volt-VAR Optimization</vt:lpstr>
      <vt:lpstr>Volt-VAR Optimization</vt:lpstr>
      <vt:lpstr>Volt-VAR Optimization Cont.</vt:lpstr>
      <vt:lpstr>Borozan, Baran, and Novosel Implementation</vt:lpstr>
      <vt:lpstr>Borozan, Baran, and Novosel Implementation Cont.</vt:lpstr>
      <vt:lpstr>VVO-Regulators – Voltage Optimization</vt:lpstr>
      <vt:lpstr>VVO-Regulators – Voltage Optimization</vt:lpstr>
      <vt:lpstr>VVO-Regulators – Voltage Optimization</vt:lpstr>
      <vt:lpstr>VVO-Regulators – Voltage Optimization</vt:lpstr>
      <vt:lpstr>VVO-Capacitors – Reactive Power Optimization</vt:lpstr>
      <vt:lpstr>VVO-Capacitors – Reactive Power Optimization</vt:lpstr>
      <vt:lpstr>VVO-Capacitors – Reactive Power Optimization</vt:lpstr>
      <vt:lpstr>Volt-VAR Optimization – Example</vt:lpstr>
      <vt:lpstr>Volt-VAR Optimization Example – Initial Voltages</vt:lpstr>
      <vt:lpstr>Volt-VAR Optimization Example – Condition Evaluation</vt:lpstr>
      <vt:lpstr>Volt-VAR Optimization Example – Corrective Actions</vt:lpstr>
      <vt:lpstr>Volt-VAR Optimization Example – Corrective Actions (continued)</vt:lpstr>
      <vt:lpstr>Volt-VAR Optimization Example – Voltage Result</vt:lpstr>
      <vt:lpstr>Volt-VAR Optimization Example – Reactive Power Values</vt:lpstr>
      <vt:lpstr>Volt-VAR Optimization Example – Reactive Power Correction</vt:lpstr>
      <vt:lpstr>Volt-VAR Optimization Example – Reactive Power Result</vt:lpstr>
      <vt:lpstr>Integrated Volt/VAR Control in Distribution Systems</vt:lpstr>
      <vt:lpstr>Modified IEEE 13 Node System with Volt-VAR Control</vt:lpstr>
      <vt:lpstr>PowerPoint Presentation</vt:lpstr>
      <vt:lpstr>Case 1 (continued)</vt:lpstr>
      <vt:lpstr>Case 2a</vt:lpstr>
      <vt:lpstr>Case 2b</vt:lpstr>
      <vt:lpstr>Case 3a</vt:lpstr>
      <vt:lpstr>Case 3b</vt:lpstr>
      <vt:lpstr>Modified IEEE 13 Node System with Volt-VAR Control</vt:lpstr>
      <vt:lpstr>Case 1: Local Voltage Control</vt:lpstr>
      <vt:lpstr>Case 1: Local Voltage Control cont.</vt:lpstr>
      <vt:lpstr>Case 2: Coordinated Volt/VAR Control</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187</cp:revision>
  <dcterms:created xsi:type="dcterms:W3CDTF">2006-08-16T00:00:00Z</dcterms:created>
  <dcterms:modified xsi:type="dcterms:W3CDTF">2012-01-08T17:18:23Z</dcterms:modified>
</cp:coreProperties>
</file>